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818" r:id="rId2"/>
  </p:sldMasterIdLst>
  <p:notesMasterIdLst>
    <p:notesMasterId r:id="rId20"/>
  </p:notesMasterIdLst>
  <p:handoutMasterIdLst>
    <p:handoutMasterId r:id="rId21"/>
  </p:handoutMasterIdLst>
  <p:sldIdLst>
    <p:sldId id="256" r:id="rId3"/>
    <p:sldId id="270" r:id="rId4"/>
    <p:sldId id="271" r:id="rId5"/>
    <p:sldId id="272" r:id="rId6"/>
    <p:sldId id="285" r:id="rId7"/>
    <p:sldId id="286" r:id="rId8"/>
    <p:sldId id="287" r:id="rId9"/>
    <p:sldId id="288" r:id="rId10"/>
    <p:sldId id="273" r:id="rId11"/>
    <p:sldId id="274" r:id="rId12"/>
    <p:sldId id="275" r:id="rId13"/>
    <p:sldId id="276" r:id="rId14"/>
    <p:sldId id="289" r:id="rId15"/>
    <p:sldId id="277" r:id="rId16"/>
    <p:sldId id="278" r:id="rId17"/>
    <p:sldId id="279" r:id="rId18"/>
    <p:sldId id="280" r:id="rId19"/>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73F88"/>
    <a:srgbClr val="FBC40E"/>
    <a:srgbClr val="8343C9"/>
    <a:srgbClr val="004BD2"/>
    <a:srgbClr val="766A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0221" autoAdjust="0"/>
  </p:normalViewPr>
  <p:slideViewPr>
    <p:cSldViewPr showGuides="1">
      <p:cViewPr varScale="1">
        <p:scale>
          <a:sx n="65" d="100"/>
          <a:sy n="65" d="100"/>
        </p:scale>
        <p:origin x="1548"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6C7BF-CC66-4F2A-94B5-20A9E377A643}" type="doc">
      <dgm:prSet loTypeId="urn:microsoft.com/office/officeart/2005/8/layout/radial5" loCatId="relationship" qsTypeId="urn:microsoft.com/office/officeart/2005/8/quickstyle/simple1#3" qsCatId="simple" csTypeId="urn:microsoft.com/office/officeart/2005/8/colors/colorful2" csCatId="colorful" phldr="1"/>
      <dgm:spPr/>
      <dgm:t>
        <a:bodyPr/>
        <a:lstStyle/>
        <a:p>
          <a:endParaRPr lang="en-US"/>
        </a:p>
      </dgm:t>
    </dgm:pt>
    <dgm:pt modelId="{AEB43325-E84A-43DD-B360-5E4CF7337FA1}">
      <dgm:prSet phldrT="[Text]"/>
      <dgm:spPr>
        <a:solidFill>
          <a:srgbClr val="3C90E1"/>
        </a:solidFill>
      </dgm:spPr>
      <dgm:t>
        <a:bodyPr/>
        <a:lstStyle/>
        <a:p>
          <a:pPr algn="ctr"/>
          <a:r>
            <a:rPr lang="hr-HR" dirty="0"/>
            <a:t>Vrste</a:t>
          </a:r>
          <a:r>
            <a:rPr lang="en-US" dirty="0"/>
            <a:t> </a:t>
          </a:r>
          <a:r>
            <a:rPr lang="hr-HR" dirty="0" err="1"/>
            <a:t>Grantova</a:t>
          </a:r>
          <a:r>
            <a:rPr lang="en-US" dirty="0"/>
            <a:t> </a:t>
          </a:r>
          <a:r>
            <a:rPr lang="hr-HR" dirty="0"/>
            <a:t>LCIF-a</a:t>
          </a:r>
          <a:endParaRPr lang="en-US" dirty="0"/>
        </a:p>
      </dgm:t>
    </dgm:pt>
    <dgm:pt modelId="{4D50C886-D00B-4160-8F17-475065E17660}" type="parTrans" cxnId="{347404DE-B5DC-44F8-AE89-02FEAE29254A}">
      <dgm:prSet/>
      <dgm:spPr/>
      <dgm:t>
        <a:bodyPr/>
        <a:lstStyle/>
        <a:p>
          <a:pPr algn="ctr"/>
          <a:endParaRPr lang="en-US"/>
        </a:p>
      </dgm:t>
    </dgm:pt>
    <dgm:pt modelId="{3234CBD7-63BE-4D98-BA72-D30DFD210983}" type="sibTrans" cxnId="{347404DE-B5DC-44F8-AE89-02FEAE29254A}">
      <dgm:prSet/>
      <dgm:spPr/>
      <dgm:t>
        <a:bodyPr/>
        <a:lstStyle/>
        <a:p>
          <a:pPr algn="ctr"/>
          <a:endParaRPr lang="en-US"/>
        </a:p>
      </dgm:t>
    </dgm:pt>
    <dgm:pt modelId="{49123C01-AF5E-4BE7-B71B-C9CD699BCD7C}">
      <dgm:prSet phldrT="[Text]"/>
      <dgm:spPr>
        <a:solidFill>
          <a:srgbClr val="FF0000"/>
        </a:solidFill>
      </dgm:spPr>
      <dgm:t>
        <a:bodyPr/>
        <a:lstStyle/>
        <a:p>
          <a:pPr algn="ctr"/>
          <a:r>
            <a:rPr lang="en-US" b="1" dirty="0"/>
            <a:t>Standard</a:t>
          </a:r>
        </a:p>
      </dgm:t>
    </dgm:pt>
    <dgm:pt modelId="{F74B5493-AEB5-4889-8010-1F9FF1A16AFC}" type="parTrans" cxnId="{65A94C74-FBE5-40FA-8F11-8CFE69DEA9DA}">
      <dgm:prSet/>
      <dgm:spPr>
        <a:solidFill>
          <a:srgbClr val="FF0000"/>
        </a:solidFill>
      </dgm:spPr>
      <dgm:t>
        <a:bodyPr/>
        <a:lstStyle/>
        <a:p>
          <a:pPr algn="ctr"/>
          <a:endParaRPr lang="en-US" dirty="0"/>
        </a:p>
      </dgm:t>
    </dgm:pt>
    <dgm:pt modelId="{5D45E457-C671-4A5A-9742-9B54AF5CEFA4}" type="sibTrans" cxnId="{65A94C74-FBE5-40FA-8F11-8CFE69DEA9DA}">
      <dgm:prSet/>
      <dgm:spPr/>
      <dgm:t>
        <a:bodyPr/>
        <a:lstStyle/>
        <a:p>
          <a:pPr algn="ctr"/>
          <a:endParaRPr lang="en-US"/>
        </a:p>
      </dgm:t>
    </dgm:pt>
    <dgm:pt modelId="{622E4A8D-AF72-4DD2-9B95-9DB1F77C012C}">
      <dgm:prSet phldrT="[Text]"/>
      <dgm:spPr>
        <a:solidFill>
          <a:srgbClr val="00338D"/>
        </a:solidFill>
      </dgm:spPr>
      <dgm:t>
        <a:bodyPr/>
        <a:lstStyle/>
        <a:p>
          <a:pPr algn="ctr"/>
          <a:r>
            <a:rPr lang="en-US" b="1" dirty="0"/>
            <a:t>Major Catastrophe</a:t>
          </a:r>
        </a:p>
      </dgm:t>
    </dgm:pt>
    <dgm:pt modelId="{9B08BA52-7B22-42E2-9EC7-DFC7854C9707}" type="parTrans" cxnId="{B15D22B1-2A86-4B93-825A-32D55F20E2A0}">
      <dgm:prSet/>
      <dgm:spPr>
        <a:solidFill>
          <a:srgbClr val="00338D"/>
        </a:solidFill>
      </dgm:spPr>
      <dgm:t>
        <a:bodyPr/>
        <a:lstStyle/>
        <a:p>
          <a:pPr algn="ctr"/>
          <a:endParaRPr lang="en-US" dirty="0"/>
        </a:p>
      </dgm:t>
    </dgm:pt>
    <dgm:pt modelId="{C8F215BE-E0A6-4981-8FF2-0DD27AAE3B61}" type="sibTrans" cxnId="{B15D22B1-2A86-4B93-825A-32D55F20E2A0}">
      <dgm:prSet/>
      <dgm:spPr/>
      <dgm:t>
        <a:bodyPr/>
        <a:lstStyle/>
        <a:p>
          <a:pPr algn="ctr"/>
          <a:endParaRPr lang="en-US"/>
        </a:p>
      </dgm:t>
    </dgm:pt>
    <dgm:pt modelId="{DA867D13-DA3C-4F53-83EB-54D50D99089B}">
      <dgm:prSet phldrT="[Text]"/>
      <dgm:spPr>
        <a:solidFill>
          <a:srgbClr val="712A78"/>
        </a:solidFill>
      </dgm:spPr>
      <dgm:t>
        <a:bodyPr/>
        <a:lstStyle/>
        <a:p>
          <a:pPr algn="ctr"/>
          <a:r>
            <a:rPr lang="en-US" b="1" dirty="0"/>
            <a:t>SightFirst</a:t>
          </a:r>
        </a:p>
      </dgm:t>
    </dgm:pt>
    <dgm:pt modelId="{018FEEC1-2E2E-4CEF-AC9B-9EF768870163}" type="parTrans" cxnId="{5542BAFF-B8CA-4013-A6D2-AA1A197EB464}">
      <dgm:prSet/>
      <dgm:spPr>
        <a:solidFill>
          <a:srgbClr val="712A78"/>
        </a:solidFill>
      </dgm:spPr>
      <dgm:t>
        <a:bodyPr/>
        <a:lstStyle/>
        <a:p>
          <a:pPr algn="ctr"/>
          <a:endParaRPr lang="en-US" dirty="0"/>
        </a:p>
      </dgm:t>
    </dgm:pt>
    <dgm:pt modelId="{7AD88500-2F5E-4F92-9B7E-2537BAB5E949}" type="sibTrans" cxnId="{5542BAFF-B8CA-4013-A6D2-AA1A197EB464}">
      <dgm:prSet/>
      <dgm:spPr/>
      <dgm:t>
        <a:bodyPr/>
        <a:lstStyle/>
        <a:p>
          <a:pPr algn="ctr"/>
          <a:endParaRPr lang="en-US"/>
        </a:p>
      </dgm:t>
    </dgm:pt>
    <dgm:pt modelId="{75406B63-C97E-40C8-8670-0A72A7D04240}">
      <dgm:prSet phldrT="[Text]"/>
      <dgm:spPr>
        <a:solidFill>
          <a:srgbClr val="6600FF"/>
        </a:solidFill>
      </dgm:spPr>
      <dgm:t>
        <a:bodyPr/>
        <a:lstStyle/>
        <a:p>
          <a:pPr algn="ctr"/>
          <a:r>
            <a:rPr lang="en-US" b="1" dirty="0"/>
            <a:t>Core 4</a:t>
          </a:r>
        </a:p>
      </dgm:t>
    </dgm:pt>
    <dgm:pt modelId="{5C2D18FC-89D4-4BC0-9D4C-DCA1B434320D}" type="parTrans" cxnId="{CB85C78E-2B24-4A80-87AD-2CD01067F26B}">
      <dgm:prSet/>
      <dgm:spPr>
        <a:solidFill>
          <a:srgbClr val="6600FF"/>
        </a:solidFill>
      </dgm:spPr>
      <dgm:t>
        <a:bodyPr/>
        <a:lstStyle/>
        <a:p>
          <a:pPr algn="ctr"/>
          <a:endParaRPr lang="en-US" dirty="0"/>
        </a:p>
      </dgm:t>
    </dgm:pt>
    <dgm:pt modelId="{79F850DE-4D03-4172-A1B9-B95203DC30F7}" type="sibTrans" cxnId="{CB85C78E-2B24-4A80-87AD-2CD01067F26B}">
      <dgm:prSet/>
      <dgm:spPr/>
      <dgm:t>
        <a:bodyPr/>
        <a:lstStyle/>
        <a:p>
          <a:pPr algn="ctr"/>
          <a:endParaRPr lang="en-US"/>
        </a:p>
      </dgm:t>
    </dgm:pt>
    <dgm:pt modelId="{D1CF3EA7-EBB6-4CAB-A8E2-999A4D252FB7}">
      <dgm:prSet phldrT="[Text]"/>
      <dgm:spPr>
        <a:solidFill>
          <a:srgbClr val="00B050"/>
        </a:solidFill>
      </dgm:spPr>
      <dgm:t>
        <a:bodyPr/>
        <a:lstStyle/>
        <a:p>
          <a:pPr algn="ctr"/>
          <a:r>
            <a:rPr lang="en-US" b="1" dirty="0"/>
            <a:t>International Assistance</a:t>
          </a:r>
        </a:p>
      </dgm:t>
    </dgm:pt>
    <dgm:pt modelId="{08C54453-ADE3-42EA-927A-DD2F46DF49A4}" type="parTrans" cxnId="{914FA737-9DE4-416F-A8C4-1DD6CFE9CA00}">
      <dgm:prSet/>
      <dgm:spPr>
        <a:solidFill>
          <a:srgbClr val="00B050"/>
        </a:solidFill>
      </dgm:spPr>
      <dgm:t>
        <a:bodyPr/>
        <a:lstStyle/>
        <a:p>
          <a:pPr algn="ctr"/>
          <a:endParaRPr lang="en-US" dirty="0"/>
        </a:p>
      </dgm:t>
    </dgm:pt>
    <dgm:pt modelId="{5FE12D56-3E90-4388-BCE3-6336AED9194E}" type="sibTrans" cxnId="{914FA737-9DE4-416F-A8C4-1DD6CFE9CA00}">
      <dgm:prSet/>
      <dgm:spPr/>
      <dgm:t>
        <a:bodyPr/>
        <a:lstStyle/>
        <a:p>
          <a:pPr algn="ctr"/>
          <a:endParaRPr lang="en-US"/>
        </a:p>
      </dgm:t>
    </dgm:pt>
    <dgm:pt modelId="{B7E01A5B-AEA1-4591-B9BE-A50EB6819A50}">
      <dgm:prSet phldrT="[Text]"/>
      <dgm:spPr>
        <a:solidFill>
          <a:srgbClr val="FFC000"/>
        </a:solidFill>
      </dgm:spPr>
      <dgm:t>
        <a:bodyPr/>
        <a:lstStyle/>
        <a:p>
          <a:pPr algn="ctr"/>
          <a:r>
            <a:rPr lang="en-US" b="1" dirty="0"/>
            <a:t>Emergency</a:t>
          </a:r>
          <a:endParaRPr lang="en-US" dirty="0"/>
        </a:p>
      </dgm:t>
    </dgm:pt>
    <dgm:pt modelId="{DFCE0E34-555F-4851-AA9C-FB87F5E85B6A}" type="parTrans" cxnId="{AA6F271A-6EBC-46C5-915D-1E02FE06C1A5}">
      <dgm:prSet/>
      <dgm:spPr>
        <a:solidFill>
          <a:srgbClr val="FFC000"/>
        </a:solidFill>
      </dgm:spPr>
      <dgm:t>
        <a:bodyPr/>
        <a:lstStyle/>
        <a:p>
          <a:pPr algn="ctr"/>
          <a:endParaRPr lang="en-US" dirty="0"/>
        </a:p>
      </dgm:t>
    </dgm:pt>
    <dgm:pt modelId="{0AA7B057-EAEB-4230-BB58-20E97492E5FD}" type="sibTrans" cxnId="{AA6F271A-6EBC-46C5-915D-1E02FE06C1A5}">
      <dgm:prSet/>
      <dgm:spPr/>
      <dgm:t>
        <a:bodyPr/>
        <a:lstStyle/>
        <a:p>
          <a:pPr algn="ctr"/>
          <a:endParaRPr lang="en-US"/>
        </a:p>
      </dgm:t>
    </dgm:pt>
    <dgm:pt modelId="{F7C47067-2B9D-4BD7-AC5B-2F0E3A32E189}" type="pres">
      <dgm:prSet presAssocID="{7C16C7BF-CC66-4F2A-94B5-20A9E377A643}" presName="Name0" presStyleCnt="0">
        <dgm:presLayoutVars>
          <dgm:chMax val="1"/>
          <dgm:dir/>
          <dgm:animLvl val="ctr"/>
          <dgm:resizeHandles val="exact"/>
        </dgm:presLayoutVars>
      </dgm:prSet>
      <dgm:spPr/>
    </dgm:pt>
    <dgm:pt modelId="{2D35028B-9C5C-4022-9226-3607B8B186D5}" type="pres">
      <dgm:prSet presAssocID="{AEB43325-E84A-43DD-B360-5E4CF7337FA1}" presName="centerShape" presStyleLbl="node0" presStyleIdx="0" presStyleCnt="1"/>
      <dgm:spPr/>
    </dgm:pt>
    <dgm:pt modelId="{C1B4B35A-8788-4448-BAF6-CF9FC9B46ED0}" type="pres">
      <dgm:prSet presAssocID="{F74B5493-AEB5-4889-8010-1F9FF1A16AFC}" presName="parTrans" presStyleLbl="sibTrans2D1" presStyleIdx="0" presStyleCnt="6"/>
      <dgm:spPr/>
    </dgm:pt>
    <dgm:pt modelId="{DDBE604F-AED3-4DD2-977C-98904EA5938C}" type="pres">
      <dgm:prSet presAssocID="{F74B5493-AEB5-4889-8010-1F9FF1A16AFC}" presName="connectorText" presStyleLbl="sibTrans2D1" presStyleIdx="0" presStyleCnt="6"/>
      <dgm:spPr/>
    </dgm:pt>
    <dgm:pt modelId="{25B1B57C-21ED-423F-88D6-3B22187DA622}" type="pres">
      <dgm:prSet presAssocID="{49123C01-AF5E-4BE7-B71B-C9CD699BCD7C}" presName="node" presStyleLbl="node1" presStyleIdx="0" presStyleCnt="6">
        <dgm:presLayoutVars>
          <dgm:bulletEnabled val="1"/>
        </dgm:presLayoutVars>
      </dgm:prSet>
      <dgm:spPr/>
    </dgm:pt>
    <dgm:pt modelId="{3D26F4B6-D8E2-4F36-8AE3-2D157120CA4B}" type="pres">
      <dgm:prSet presAssocID="{5C2D18FC-89D4-4BC0-9D4C-DCA1B434320D}" presName="parTrans" presStyleLbl="sibTrans2D1" presStyleIdx="1" presStyleCnt="6"/>
      <dgm:spPr/>
    </dgm:pt>
    <dgm:pt modelId="{B3C511C1-F0D3-4F1C-932E-9D58F9C7F0A5}" type="pres">
      <dgm:prSet presAssocID="{5C2D18FC-89D4-4BC0-9D4C-DCA1B434320D}" presName="connectorText" presStyleLbl="sibTrans2D1" presStyleIdx="1" presStyleCnt="6"/>
      <dgm:spPr/>
    </dgm:pt>
    <dgm:pt modelId="{0132E0AB-21DA-4047-BAE8-6B75CFA66A74}" type="pres">
      <dgm:prSet presAssocID="{75406B63-C97E-40C8-8670-0A72A7D04240}" presName="node" presStyleLbl="node1" presStyleIdx="1" presStyleCnt="6">
        <dgm:presLayoutVars>
          <dgm:bulletEnabled val="1"/>
        </dgm:presLayoutVars>
      </dgm:prSet>
      <dgm:spPr/>
    </dgm:pt>
    <dgm:pt modelId="{FB39BD1E-2668-49BE-A64D-8C0AA2BE3A16}" type="pres">
      <dgm:prSet presAssocID="{08C54453-ADE3-42EA-927A-DD2F46DF49A4}" presName="parTrans" presStyleLbl="sibTrans2D1" presStyleIdx="2" presStyleCnt="6"/>
      <dgm:spPr/>
    </dgm:pt>
    <dgm:pt modelId="{7AC8982B-59DF-471C-9081-86F01AB56D0D}" type="pres">
      <dgm:prSet presAssocID="{08C54453-ADE3-42EA-927A-DD2F46DF49A4}" presName="connectorText" presStyleLbl="sibTrans2D1" presStyleIdx="2" presStyleCnt="6"/>
      <dgm:spPr/>
    </dgm:pt>
    <dgm:pt modelId="{360F45DB-2062-4D0C-ADE9-841E85500522}" type="pres">
      <dgm:prSet presAssocID="{D1CF3EA7-EBB6-4CAB-A8E2-999A4D252FB7}" presName="node" presStyleLbl="node1" presStyleIdx="2" presStyleCnt="6">
        <dgm:presLayoutVars>
          <dgm:bulletEnabled val="1"/>
        </dgm:presLayoutVars>
      </dgm:prSet>
      <dgm:spPr/>
    </dgm:pt>
    <dgm:pt modelId="{EC575EB9-1140-42F3-A116-37CB945622CC}" type="pres">
      <dgm:prSet presAssocID="{DFCE0E34-555F-4851-AA9C-FB87F5E85B6A}" presName="parTrans" presStyleLbl="sibTrans2D1" presStyleIdx="3" presStyleCnt="6" custLinFactNeighborX="-11416" custLinFactNeighborY="6571"/>
      <dgm:spPr/>
    </dgm:pt>
    <dgm:pt modelId="{06283101-5449-4D3F-8DDB-03DE137F4BDF}" type="pres">
      <dgm:prSet presAssocID="{DFCE0E34-555F-4851-AA9C-FB87F5E85B6A}" presName="connectorText" presStyleLbl="sibTrans2D1" presStyleIdx="3" presStyleCnt="6"/>
      <dgm:spPr/>
    </dgm:pt>
    <dgm:pt modelId="{8E0C049D-65E9-4D59-AFA2-136C25F49EF1}" type="pres">
      <dgm:prSet presAssocID="{B7E01A5B-AEA1-4591-B9BE-A50EB6819A50}" presName="node" presStyleLbl="node1" presStyleIdx="3" presStyleCnt="6">
        <dgm:presLayoutVars>
          <dgm:bulletEnabled val="1"/>
        </dgm:presLayoutVars>
      </dgm:prSet>
      <dgm:spPr/>
    </dgm:pt>
    <dgm:pt modelId="{F4483085-BA39-42F2-A48B-9F3DB4CC38EE}" type="pres">
      <dgm:prSet presAssocID="{9B08BA52-7B22-42E2-9EC7-DFC7854C9707}" presName="parTrans" presStyleLbl="sibTrans2D1" presStyleIdx="4" presStyleCnt="6"/>
      <dgm:spPr/>
    </dgm:pt>
    <dgm:pt modelId="{582A67FF-44FA-4AB7-95CA-A3EA5A64A37F}" type="pres">
      <dgm:prSet presAssocID="{9B08BA52-7B22-42E2-9EC7-DFC7854C9707}" presName="connectorText" presStyleLbl="sibTrans2D1" presStyleIdx="4" presStyleCnt="6"/>
      <dgm:spPr/>
    </dgm:pt>
    <dgm:pt modelId="{593D2573-5F6B-499B-8A1E-8A766AFEC3A9}" type="pres">
      <dgm:prSet presAssocID="{622E4A8D-AF72-4DD2-9B95-9DB1F77C012C}" presName="node" presStyleLbl="node1" presStyleIdx="4" presStyleCnt="6">
        <dgm:presLayoutVars>
          <dgm:bulletEnabled val="1"/>
        </dgm:presLayoutVars>
      </dgm:prSet>
      <dgm:spPr/>
    </dgm:pt>
    <dgm:pt modelId="{68BC0D01-2EC9-4029-A4E0-DB71B3598F17}" type="pres">
      <dgm:prSet presAssocID="{018FEEC1-2E2E-4CEF-AC9B-9EF768870163}" presName="parTrans" presStyleLbl="sibTrans2D1" presStyleIdx="5" presStyleCnt="6"/>
      <dgm:spPr/>
    </dgm:pt>
    <dgm:pt modelId="{2CFF6F18-0BDC-4A02-873C-AFC339EF0384}" type="pres">
      <dgm:prSet presAssocID="{018FEEC1-2E2E-4CEF-AC9B-9EF768870163}" presName="connectorText" presStyleLbl="sibTrans2D1" presStyleIdx="5" presStyleCnt="6"/>
      <dgm:spPr/>
    </dgm:pt>
    <dgm:pt modelId="{FDC5E00F-1074-4707-894F-3125B2FE2F13}" type="pres">
      <dgm:prSet presAssocID="{DA867D13-DA3C-4F53-83EB-54D50D99089B}" presName="node" presStyleLbl="node1" presStyleIdx="5" presStyleCnt="6">
        <dgm:presLayoutVars>
          <dgm:bulletEnabled val="1"/>
        </dgm:presLayoutVars>
      </dgm:prSet>
      <dgm:spPr/>
    </dgm:pt>
  </dgm:ptLst>
  <dgm:cxnLst>
    <dgm:cxn modelId="{D914D003-DF4B-4C72-82A1-F310B1FAD088}" type="presOf" srcId="{DFCE0E34-555F-4851-AA9C-FB87F5E85B6A}" destId="{06283101-5449-4D3F-8DDB-03DE137F4BDF}" srcOrd="1" destOrd="0" presId="urn:microsoft.com/office/officeart/2005/8/layout/radial5"/>
    <dgm:cxn modelId="{B15D22B1-2A86-4B93-825A-32D55F20E2A0}" srcId="{AEB43325-E84A-43DD-B360-5E4CF7337FA1}" destId="{622E4A8D-AF72-4DD2-9B95-9DB1F77C012C}" srcOrd="4" destOrd="0" parTransId="{9B08BA52-7B22-42E2-9EC7-DFC7854C9707}" sibTransId="{C8F215BE-E0A6-4981-8FF2-0DD27AAE3B61}"/>
    <dgm:cxn modelId="{6D8D25F7-754E-47F6-8035-BF2B8FA5B1B4}" type="presOf" srcId="{08C54453-ADE3-42EA-927A-DD2F46DF49A4}" destId="{7AC8982B-59DF-471C-9081-86F01AB56D0D}" srcOrd="1" destOrd="0" presId="urn:microsoft.com/office/officeart/2005/8/layout/radial5"/>
    <dgm:cxn modelId="{B5E87998-2B99-4EEC-B19B-F2FA283BAD2E}" type="presOf" srcId="{9B08BA52-7B22-42E2-9EC7-DFC7854C9707}" destId="{F4483085-BA39-42F2-A48B-9F3DB4CC38EE}" srcOrd="0" destOrd="0" presId="urn:microsoft.com/office/officeart/2005/8/layout/radial5"/>
    <dgm:cxn modelId="{65A94C74-FBE5-40FA-8F11-8CFE69DEA9DA}" srcId="{AEB43325-E84A-43DD-B360-5E4CF7337FA1}" destId="{49123C01-AF5E-4BE7-B71B-C9CD699BCD7C}" srcOrd="0" destOrd="0" parTransId="{F74B5493-AEB5-4889-8010-1F9FF1A16AFC}" sibTransId="{5D45E457-C671-4A5A-9742-9B54AF5CEFA4}"/>
    <dgm:cxn modelId="{687BEAFD-147F-4155-AB9F-791A18095115}" type="presOf" srcId="{9B08BA52-7B22-42E2-9EC7-DFC7854C9707}" destId="{582A67FF-44FA-4AB7-95CA-A3EA5A64A37F}" srcOrd="1" destOrd="0" presId="urn:microsoft.com/office/officeart/2005/8/layout/radial5"/>
    <dgm:cxn modelId="{66A4999F-1445-45DE-B0F8-7BBA95B01860}" type="presOf" srcId="{018FEEC1-2E2E-4CEF-AC9B-9EF768870163}" destId="{68BC0D01-2EC9-4029-A4E0-DB71B3598F17}" srcOrd="0" destOrd="0" presId="urn:microsoft.com/office/officeart/2005/8/layout/radial5"/>
    <dgm:cxn modelId="{914FA737-9DE4-416F-A8C4-1DD6CFE9CA00}" srcId="{AEB43325-E84A-43DD-B360-5E4CF7337FA1}" destId="{D1CF3EA7-EBB6-4CAB-A8E2-999A4D252FB7}" srcOrd="2" destOrd="0" parTransId="{08C54453-ADE3-42EA-927A-DD2F46DF49A4}" sibTransId="{5FE12D56-3E90-4388-BCE3-6336AED9194E}"/>
    <dgm:cxn modelId="{4F3105A4-D396-4016-8064-F0956D4D72B1}" type="presOf" srcId="{622E4A8D-AF72-4DD2-9B95-9DB1F77C012C}" destId="{593D2573-5F6B-499B-8A1E-8A766AFEC3A9}" srcOrd="0" destOrd="0" presId="urn:microsoft.com/office/officeart/2005/8/layout/radial5"/>
    <dgm:cxn modelId="{9A5AD418-E340-4E20-8BC1-924FE5AAA386}" type="presOf" srcId="{DA867D13-DA3C-4F53-83EB-54D50D99089B}" destId="{FDC5E00F-1074-4707-894F-3125B2FE2F13}" srcOrd="0" destOrd="0" presId="urn:microsoft.com/office/officeart/2005/8/layout/radial5"/>
    <dgm:cxn modelId="{347FC364-0096-4284-B9E2-8E4D61B217A0}" type="presOf" srcId="{F74B5493-AEB5-4889-8010-1F9FF1A16AFC}" destId="{DDBE604F-AED3-4DD2-977C-98904EA5938C}" srcOrd="1" destOrd="0" presId="urn:microsoft.com/office/officeart/2005/8/layout/radial5"/>
    <dgm:cxn modelId="{CB85C78E-2B24-4A80-87AD-2CD01067F26B}" srcId="{AEB43325-E84A-43DD-B360-5E4CF7337FA1}" destId="{75406B63-C97E-40C8-8670-0A72A7D04240}" srcOrd="1" destOrd="0" parTransId="{5C2D18FC-89D4-4BC0-9D4C-DCA1B434320D}" sibTransId="{79F850DE-4D03-4172-A1B9-B95203DC30F7}"/>
    <dgm:cxn modelId="{52ED64EA-31AD-4C7D-8735-F9DF03CB9BF0}" type="presOf" srcId="{AEB43325-E84A-43DD-B360-5E4CF7337FA1}" destId="{2D35028B-9C5C-4022-9226-3607B8B186D5}" srcOrd="0" destOrd="0" presId="urn:microsoft.com/office/officeart/2005/8/layout/radial5"/>
    <dgm:cxn modelId="{5542BAFF-B8CA-4013-A6D2-AA1A197EB464}" srcId="{AEB43325-E84A-43DD-B360-5E4CF7337FA1}" destId="{DA867D13-DA3C-4F53-83EB-54D50D99089B}" srcOrd="5" destOrd="0" parTransId="{018FEEC1-2E2E-4CEF-AC9B-9EF768870163}" sibTransId="{7AD88500-2F5E-4F92-9B7E-2537BAB5E949}"/>
    <dgm:cxn modelId="{BC19FBFF-10BF-4673-BB6F-A4E641F27D6F}" type="presOf" srcId="{B7E01A5B-AEA1-4591-B9BE-A50EB6819A50}" destId="{8E0C049D-65E9-4D59-AFA2-136C25F49EF1}" srcOrd="0" destOrd="0" presId="urn:microsoft.com/office/officeart/2005/8/layout/radial5"/>
    <dgm:cxn modelId="{609F84FF-A68A-42F0-90EF-C096C99A260F}" type="presOf" srcId="{5C2D18FC-89D4-4BC0-9D4C-DCA1B434320D}" destId="{3D26F4B6-D8E2-4F36-8AE3-2D157120CA4B}" srcOrd="0" destOrd="0" presId="urn:microsoft.com/office/officeart/2005/8/layout/radial5"/>
    <dgm:cxn modelId="{65F334CA-5BF1-4033-AD3A-5C4AAAA34884}" type="presOf" srcId="{D1CF3EA7-EBB6-4CAB-A8E2-999A4D252FB7}" destId="{360F45DB-2062-4D0C-ADE9-841E85500522}" srcOrd="0" destOrd="0" presId="urn:microsoft.com/office/officeart/2005/8/layout/radial5"/>
    <dgm:cxn modelId="{347404DE-B5DC-44F8-AE89-02FEAE29254A}" srcId="{7C16C7BF-CC66-4F2A-94B5-20A9E377A643}" destId="{AEB43325-E84A-43DD-B360-5E4CF7337FA1}" srcOrd="0" destOrd="0" parTransId="{4D50C886-D00B-4160-8F17-475065E17660}" sibTransId="{3234CBD7-63BE-4D98-BA72-D30DFD210983}"/>
    <dgm:cxn modelId="{35C23806-C314-473D-A12F-09C9C2BA0F1A}" type="presOf" srcId="{F74B5493-AEB5-4889-8010-1F9FF1A16AFC}" destId="{C1B4B35A-8788-4448-BAF6-CF9FC9B46ED0}" srcOrd="0" destOrd="0" presId="urn:microsoft.com/office/officeart/2005/8/layout/radial5"/>
    <dgm:cxn modelId="{DFBCBDD0-6527-4273-8A46-2370BDA77054}" type="presOf" srcId="{5C2D18FC-89D4-4BC0-9D4C-DCA1B434320D}" destId="{B3C511C1-F0D3-4F1C-932E-9D58F9C7F0A5}" srcOrd="1" destOrd="0" presId="urn:microsoft.com/office/officeart/2005/8/layout/radial5"/>
    <dgm:cxn modelId="{CA952133-CF53-4A9B-86F6-06C072CA577D}" type="presOf" srcId="{018FEEC1-2E2E-4CEF-AC9B-9EF768870163}" destId="{2CFF6F18-0BDC-4A02-873C-AFC339EF0384}" srcOrd="1" destOrd="0" presId="urn:microsoft.com/office/officeart/2005/8/layout/radial5"/>
    <dgm:cxn modelId="{23605946-C547-40B3-81AD-A9F0E3A6235B}" type="presOf" srcId="{7C16C7BF-CC66-4F2A-94B5-20A9E377A643}" destId="{F7C47067-2B9D-4BD7-AC5B-2F0E3A32E189}" srcOrd="0" destOrd="0" presId="urn:microsoft.com/office/officeart/2005/8/layout/radial5"/>
    <dgm:cxn modelId="{627A28A0-7A1F-486B-A253-A3D85FE1EB24}" type="presOf" srcId="{75406B63-C97E-40C8-8670-0A72A7D04240}" destId="{0132E0AB-21DA-4047-BAE8-6B75CFA66A74}" srcOrd="0" destOrd="0" presId="urn:microsoft.com/office/officeart/2005/8/layout/radial5"/>
    <dgm:cxn modelId="{AA6F271A-6EBC-46C5-915D-1E02FE06C1A5}" srcId="{AEB43325-E84A-43DD-B360-5E4CF7337FA1}" destId="{B7E01A5B-AEA1-4591-B9BE-A50EB6819A50}" srcOrd="3" destOrd="0" parTransId="{DFCE0E34-555F-4851-AA9C-FB87F5E85B6A}" sibTransId="{0AA7B057-EAEB-4230-BB58-20E97492E5FD}"/>
    <dgm:cxn modelId="{EF5C5E0C-100B-41AA-A823-C247ACE77939}" type="presOf" srcId="{DFCE0E34-555F-4851-AA9C-FB87F5E85B6A}" destId="{EC575EB9-1140-42F3-A116-37CB945622CC}" srcOrd="0" destOrd="0" presId="urn:microsoft.com/office/officeart/2005/8/layout/radial5"/>
    <dgm:cxn modelId="{5B733676-CF90-425A-AAE7-D9B808BCA1DA}" type="presOf" srcId="{08C54453-ADE3-42EA-927A-DD2F46DF49A4}" destId="{FB39BD1E-2668-49BE-A64D-8C0AA2BE3A16}" srcOrd="0" destOrd="0" presId="urn:microsoft.com/office/officeart/2005/8/layout/radial5"/>
    <dgm:cxn modelId="{A53DE6A6-1ED8-40B3-B277-00E04009AE88}" type="presOf" srcId="{49123C01-AF5E-4BE7-B71B-C9CD699BCD7C}" destId="{25B1B57C-21ED-423F-88D6-3B22187DA622}" srcOrd="0" destOrd="0" presId="urn:microsoft.com/office/officeart/2005/8/layout/radial5"/>
    <dgm:cxn modelId="{3776636B-C7E6-456A-A21A-4633E1071262}" type="presParOf" srcId="{F7C47067-2B9D-4BD7-AC5B-2F0E3A32E189}" destId="{2D35028B-9C5C-4022-9226-3607B8B186D5}" srcOrd="0" destOrd="0" presId="urn:microsoft.com/office/officeart/2005/8/layout/radial5"/>
    <dgm:cxn modelId="{8793E0C6-4EE8-4803-B15F-A8AD14FEBFC2}" type="presParOf" srcId="{F7C47067-2B9D-4BD7-AC5B-2F0E3A32E189}" destId="{C1B4B35A-8788-4448-BAF6-CF9FC9B46ED0}" srcOrd="1" destOrd="0" presId="urn:microsoft.com/office/officeart/2005/8/layout/radial5"/>
    <dgm:cxn modelId="{8CBC04E7-9943-41CF-BFF9-24D2270C018C}" type="presParOf" srcId="{C1B4B35A-8788-4448-BAF6-CF9FC9B46ED0}" destId="{DDBE604F-AED3-4DD2-977C-98904EA5938C}" srcOrd="0" destOrd="0" presId="urn:microsoft.com/office/officeart/2005/8/layout/radial5"/>
    <dgm:cxn modelId="{57C6AE9B-B71B-436B-A397-3E1919B49336}" type="presParOf" srcId="{F7C47067-2B9D-4BD7-AC5B-2F0E3A32E189}" destId="{25B1B57C-21ED-423F-88D6-3B22187DA622}" srcOrd="2" destOrd="0" presId="urn:microsoft.com/office/officeart/2005/8/layout/radial5"/>
    <dgm:cxn modelId="{3E794B32-3546-468B-B21A-D6EECB406162}" type="presParOf" srcId="{F7C47067-2B9D-4BD7-AC5B-2F0E3A32E189}" destId="{3D26F4B6-D8E2-4F36-8AE3-2D157120CA4B}" srcOrd="3" destOrd="0" presId="urn:microsoft.com/office/officeart/2005/8/layout/radial5"/>
    <dgm:cxn modelId="{1278B6C4-A4BD-4D6D-BE20-DBBD9E87190B}" type="presParOf" srcId="{3D26F4B6-D8E2-4F36-8AE3-2D157120CA4B}" destId="{B3C511C1-F0D3-4F1C-932E-9D58F9C7F0A5}" srcOrd="0" destOrd="0" presId="urn:microsoft.com/office/officeart/2005/8/layout/radial5"/>
    <dgm:cxn modelId="{F126198F-3633-48C8-A52D-AE44BB4A0C1A}" type="presParOf" srcId="{F7C47067-2B9D-4BD7-AC5B-2F0E3A32E189}" destId="{0132E0AB-21DA-4047-BAE8-6B75CFA66A74}" srcOrd="4" destOrd="0" presId="urn:microsoft.com/office/officeart/2005/8/layout/radial5"/>
    <dgm:cxn modelId="{297E8DEE-86E5-477D-B795-125261BE3FAD}" type="presParOf" srcId="{F7C47067-2B9D-4BD7-AC5B-2F0E3A32E189}" destId="{FB39BD1E-2668-49BE-A64D-8C0AA2BE3A16}" srcOrd="5" destOrd="0" presId="urn:microsoft.com/office/officeart/2005/8/layout/radial5"/>
    <dgm:cxn modelId="{E04F4E43-4593-4948-900C-59537E6920BC}" type="presParOf" srcId="{FB39BD1E-2668-49BE-A64D-8C0AA2BE3A16}" destId="{7AC8982B-59DF-471C-9081-86F01AB56D0D}" srcOrd="0" destOrd="0" presId="urn:microsoft.com/office/officeart/2005/8/layout/radial5"/>
    <dgm:cxn modelId="{5D498759-5B5C-401A-ABC4-B3CEC78894A4}" type="presParOf" srcId="{F7C47067-2B9D-4BD7-AC5B-2F0E3A32E189}" destId="{360F45DB-2062-4D0C-ADE9-841E85500522}" srcOrd="6" destOrd="0" presId="urn:microsoft.com/office/officeart/2005/8/layout/radial5"/>
    <dgm:cxn modelId="{F6AA496D-D3DB-4DFE-B22F-D05B59BBA546}" type="presParOf" srcId="{F7C47067-2B9D-4BD7-AC5B-2F0E3A32E189}" destId="{EC575EB9-1140-42F3-A116-37CB945622CC}" srcOrd="7" destOrd="0" presId="urn:microsoft.com/office/officeart/2005/8/layout/radial5"/>
    <dgm:cxn modelId="{B38016BC-B5F4-4185-A5CF-E2824249CEDC}" type="presParOf" srcId="{EC575EB9-1140-42F3-A116-37CB945622CC}" destId="{06283101-5449-4D3F-8DDB-03DE137F4BDF}" srcOrd="0" destOrd="0" presId="urn:microsoft.com/office/officeart/2005/8/layout/radial5"/>
    <dgm:cxn modelId="{86A32C6F-8E99-4A91-A891-EE30271BE2C4}" type="presParOf" srcId="{F7C47067-2B9D-4BD7-AC5B-2F0E3A32E189}" destId="{8E0C049D-65E9-4D59-AFA2-136C25F49EF1}" srcOrd="8" destOrd="0" presId="urn:microsoft.com/office/officeart/2005/8/layout/radial5"/>
    <dgm:cxn modelId="{7ED5BFDC-944F-4310-8368-E807BAC507DE}" type="presParOf" srcId="{F7C47067-2B9D-4BD7-AC5B-2F0E3A32E189}" destId="{F4483085-BA39-42F2-A48B-9F3DB4CC38EE}" srcOrd="9" destOrd="0" presId="urn:microsoft.com/office/officeart/2005/8/layout/radial5"/>
    <dgm:cxn modelId="{B3F45033-D490-4081-AF28-BA6D1A65B622}" type="presParOf" srcId="{F4483085-BA39-42F2-A48B-9F3DB4CC38EE}" destId="{582A67FF-44FA-4AB7-95CA-A3EA5A64A37F}" srcOrd="0" destOrd="0" presId="urn:microsoft.com/office/officeart/2005/8/layout/radial5"/>
    <dgm:cxn modelId="{EFE17938-B93C-494C-9832-92FA1FEEF61C}" type="presParOf" srcId="{F7C47067-2B9D-4BD7-AC5B-2F0E3A32E189}" destId="{593D2573-5F6B-499B-8A1E-8A766AFEC3A9}" srcOrd="10" destOrd="0" presId="urn:microsoft.com/office/officeart/2005/8/layout/radial5"/>
    <dgm:cxn modelId="{0195F793-1D12-4EC3-8B4C-204E032FA3BF}" type="presParOf" srcId="{F7C47067-2B9D-4BD7-AC5B-2F0E3A32E189}" destId="{68BC0D01-2EC9-4029-A4E0-DB71B3598F17}" srcOrd="11" destOrd="0" presId="urn:microsoft.com/office/officeart/2005/8/layout/radial5"/>
    <dgm:cxn modelId="{FC659338-2853-4245-A0E8-7EC87C751E28}" type="presParOf" srcId="{68BC0D01-2EC9-4029-A4E0-DB71B3598F17}" destId="{2CFF6F18-0BDC-4A02-873C-AFC339EF0384}" srcOrd="0" destOrd="0" presId="urn:microsoft.com/office/officeart/2005/8/layout/radial5"/>
    <dgm:cxn modelId="{04451C48-9AEC-4E5D-9E7F-D8362B930E68}" type="presParOf" srcId="{F7C47067-2B9D-4BD7-AC5B-2F0E3A32E189}" destId="{FDC5E00F-1074-4707-894F-3125B2FE2F1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028B-9C5C-4022-9226-3607B8B186D5}">
      <dsp:nvSpPr>
        <dsp:cNvPr id="0" name=""/>
        <dsp:cNvSpPr/>
      </dsp:nvSpPr>
      <dsp:spPr>
        <a:xfrm>
          <a:off x="3797098" y="1853998"/>
          <a:ext cx="1321203" cy="1321203"/>
        </a:xfrm>
        <a:prstGeom prst="ellipse">
          <a:avLst/>
        </a:prstGeom>
        <a:solidFill>
          <a:srgbClr val="3C9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kern="1200" dirty="0"/>
            <a:t>Vrste</a:t>
          </a:r>
          <a:r>
            <a:rPr lang="en-US" sz="1700" kern="1200" dirty="0"/>
            <a:t> </a:t>
          </a:r>
          <a:r>
            <a:rPr lang="hr-HR" sz="1700" kern="1200" dirty="0" err="1"/>
            <a:t>Grantova</a:t>
          </a:r>
          <a:r>
            <a:rPr lang="en-US" sz="1700" kern="1200" dirty="0"/>
            <a:t> </a:t>
          </a:r>
          <a:r>
            <a:rPr lang="hr-HR" sz="1700" kern="1200" dirty="0"/>
            <a:t>LCIF-a</a:t>
          </a:r>
          <a:endParaRPr lang="en-US" sz="1700" kern="1200" dirty="0"/>
        </a:p>
      </dsp:txBody>
      <dsp:txXfrm>
        <a:off x="3990584" y="2047484"/>
        <a:ext cx="934231" cy="934231"/>
      </dsp:txXfrm>
    </dsp:sp>
    <dsp:sp modelId="{C1B4B35A-8788-4448-BAF6-CF9FC9B46ED0}">
      <dsp:nvSpPr>
        <dsp:cNvPr id="0" name=""/>
        <dsp:cNvSpPr/>
      </dsp:nvSpPr>
      <dsp:spPr>
        <a:xfrm rot="16200000">
          <a:off x="4317606" y="1372997"/>
          <a:ext cx="280186" cy="44920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359634" y="1504867"/>
        <a:ext cx="196130" cy="269525"/>
      </dsp:txXfrm>
    </dsp:sp>
    <dsp:sp modelId="{25B1B57C-21ED-423F-88D6-3B22187DA622}">
      <dsp:nvSpPr>
        <dsp:cNvPr id="0" name=""/>
        <dsp:cNvSpPr/>
      </dsp:nvSpPr>
      <dsp:spPr>
        <a:xfrm>
          <a:off x="3797098" y="4142"/>
          <a:ext cx="1321203" cy="132120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Standard</a:t>
          </a:r>
        </a:p>
      </dsp:txBody>
      <dsp:txXfrm>
        <a:off x="3990584" y="197628"/>
        <a:ext cx="934231" cy="934231"/>
      </dsp:txXfrm>
    </dsp:sp>
    <dsp:sp modelId="{3D26F4B6-D8E2-4F36-8AE3-2D157120CA4B}">
      <dsp:nvSpPr>
        <dsp:cNvPr id="0" name=""/>
        <dsp:cNvSpPr/>
      </dsp:nvSpPr>
      <dsp:spPr>
        <a:xfrm rot="19800000">
          <a:off x="5111750" y="1831496"/>
          <a:ext cx="280186" cy="449209"/>
        </a:xfrm>
        <a:prstGeom prst="rightArrow">
          <a:avLst>
            <a:gd name="adj1" fmla="val 60000"/>
            <a:gd name="adj2" fmla="val 50000"/>
          </a:avLst>
        </a:prstGeom>
        <a:solidFill>
          <a:srgbClr val="66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117381" y="1942352"/>
        <a:ext cx="196130" cy="269525"/>
      </dsp:txXfrm>
    </dsp:sp>
    <dsp:sp modelId="{0132E0AB-21DA-4047-BAE8-6B75CFA66A74}">
      <dsp:nvSpPr>
        <dsp:cNvPr id="0" name=""/>
        <dsp:cNvSpPr/>
      </dsp:nvSpPr>
      <dsp:spPr>
        <a:xfrm>
          <a:off x="5399121" y="929070"/>
          <a:ext cx="1321203" cy="1321203"/>
        </a:xfrm>
        <a:prstGeom prst="ellipse">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Core 4</a:t>
          </a:r>
        </a:p>
      </dsp:txBody>
      <dsp:txXfrm>
        <a:off x="5592607" y="1122556"/>
        <a:ext cx="934231" cy="934231"/>
      </dsp:txXfrm>
    </dsp:sp>
    <dsp:sp modelId="{FB39BD1E-2668-49BE-A64D-8C0AA2BE3A16}">
      <dsp:nvSpPr>
        <dsp:cNvPr id="0" name=""/>
        <dsp:cNvSpPr/>
      </dsp:nvSpPr>
      <dsp:spPr>
        <a:xfrm rot="1800000">
          <a:off x="5111750" y="2748494"/>
          <a:ext cx="280186" cy="449209"/>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117381" y="2817322"/>
        <a:ext cx="196130" cy="269525"/>
      </dsp:txXfrm>
    </dsp:sp>
    <dsp:sp modelId="{360F45DB-2062-4D0C-ADE9-841E85500522}">
      <dsp:nvSpPr>
        <dsp:cNvPr id="0" name=""/>
        <dsp:cNvSpPr/>
      </dsp:nvSpPr>
      <dsp:spPr>
        <a:xfrm>
          <a:off x="5399121" y="2778926"/>
          <a:ext cx="1321203" cy="132120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International Assistance</a:t>
          </a:r>
        </a:p>
      </dsp:txBody>
      <dsp:txXfrm>
        <a:off x="5592607" y="2972412"/>
        <a:ext cx="934231" cy="934231"/>
      </dsp:txXfrm>
    </dsp:sp>
    <dsp:sp modelId="{EC575EB9-1140-42F3-A116-37CB945622CC}">
      <dsp:nvSpPr>
        <dsp:cNvPr id="0" name=""/>
        <dsp:cNvSpPr/>
      </dsp:nvSpPr>
      <dsp:spPr>
        <a:xfrm rot="5400000">
          <a:off x="4285620" y="3236511"/>
          <a:ext cx="280186" cy="449209"/>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327648" y="3284325"/>
        <a:ext cx="196130" cy="269525"/>
      </dsp:txXfrm>
    </dsp:sp>
    <dsp:sp modelId="{8E0C049D-65E9-4D59-AFA2-136C25F49EF1}">
      <dsp:nvSpPr>
        <dsp:cNvPr id="0" name=""/>
        <dsp:cNvSpPr/>
      </dsp:nvSpPr>
      <dsp:spPr>
        <a:xfrm>
          <a:off x="3797098" y="3703854"/>
          <a:ext cx="1321203" cy="132120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Emergency</a:t>
          </a:r>
          <a:endParaRPr lang="en-US" sz="1100" kern="1200" dirty="0"/>
        </a:p>
      </dsp:txBody>
      <dsp:txXfrm>
        <a:off x="3990584" y="3897340"/>
        <a:ext cx="934231" cy="934231"/>
      </dsp:txXfrm>
    </dsp:sp>
    <dsp:sp modelId="{F4483085-BA39-42F2-A48B-9F3DB4CC38EE}">
      <dsp:nvSpPr>
        <dsp:cNvPr id="0" name=""/>
        <dsp:cNvSpPr/>
      </dsp:nvSpPr>
      <dsp:spPr>
        <a:xfrm rot="9000000">
          <a:off x="3523462" y="2748494"/>
          <a:ext cx="280186" cy="449209"/>
        </a:xfrm>
        <a:prstGeom prst="rightArrow">
          <a:avLst>
            <a:gd name="adj1" fmla="val 60000"/>
            <a:gd name="adj2" fmla="val 50000"/>
          </a:avLst>
        </a:prstGeom>
        <a:solidFill>
          <a:srgbClr val="0033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601887" y="2817322"/>
        <a:ext cx="196130" cy="269525"/>
      </dsp:txXfrm>
    </dsp:sp>
    <dsp:sp modelId="{593D2573-5F6B-499B-8A1E-8A766AFEC3A9}">
      <dsp:nvSpPr>
        <dsp:cNvPr id="0" name=""/>
        <dsp:cNvSpPr/>
      </dsp:nvSpPr>
      <dsp:spPr>
        <a:xfrm>
          <a:off x="2195075" y="2778926"/>
          <a:ext cx="1321203" cy="1321203"/>
        </a:xfrm>
        <a:prstGeom prst="ellipse">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Major Catastrophe</a:t>
          </a:r>
        </a:p>
      </dsp:txBody>
      <dsp:txXfrm>
        <a:off x="2388561" y="2972412"/>
        <a:ext cx="934231" cy="934231"/>
      </dsp:txXfrm>
    </dsp:sp>
    <dsp:sp modelId="{68BC0D01-2EC9-4029-A4E0-DB71B3598F17}">
      <dsp:nvSpPr>
        <dsp:cNvPr id="0" name=""/>
        <dsp:cNvSpPr/>
      </dsp:nvSpPr>
      <dsp:spPr>
        <a:xfrm rot="12600000">
          <a:off x="3523462" y="1831496"/>
          <a:ext cx="280186" cy="449209"/>
        </a:xfrm>
        <a:prstGeom prst="rightArrow">
          <a:avLst>
            <a:gd name="adj1" fmla="val 60000"/>
            <a:gd name="adj2" fmla="val 50000"/>
          </a:avLst>
        </a:prstGeom>
        <a:solidFill>
          <a:srgbClr val="712A7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601887" y="1942352"/>
        <a:ext cx="196130" cy="269525"/>
      </dsp:txXfrm>
    </dsp:sp>
    <dsp:sp modelId="{FDC5E00F-1074-4707-894F-3125B2FE2F13}">
      <dsp:nvSpPr>
        <dsp:cNvPr id="0" name=""/>
        <dsp:cNvSpPr/>
      </dsp:nvSpPr>
      <dsp:spPr>
        <a:xfrm>
          <a:off x="2195075" y="929070"/>
          <a:ext cx="1321203" cy="1321203"/>
        </a:xfrm>
        <a:prstGeom prst="ellipse">
          <a:avLst/>
        </a:prstGeom>
        <a:solidFill>
          <a:srgbClr val="712A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SightFirst</a:t>
          </a:r>
        </a:p>
      </dsp:txBody>
      <dsp:txXfrm>
        <a:off x="2388561" y="1122556"/>
        <a:ext cx="934231" cy="934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FD9F76C-2B66-0547-BA7E-DC15E7AA03A7}" type="datetimeFigureOut">
              <a:rPr lang="en-US"/>
              <a:pPr>
                <a:defRPr/>
              </a:pPr>
              <a:t>3/2/2017</a:t>
            </a:fld>
            <a:endParaRPr lang="en-US" dirty="0"/>
          </a:p>
        </p:txBody>
      </p:sp>
      <p:sp>
        <p:nvSpPr>
          <p:cNvPr id="4" name="Footer Placeholder 3"/>
          <p:cNvSpPr>
            <a:spLocks noGrp="1"/>
          </p:cNvSpPr>
          <p:nvPr>
            <p:ph type="ftr" sz="quarter" idx="2"/>
          </p:nvPr>
        </p:nvSpPr>
        <p:spPr>
          <a:xfrm>
            <a:off x="0" y="8759825"/>
            <a:ext cx="3038475" cy="4619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759825"/>
            <a:ext cx="3038475" cy="461963"/>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432176-F502-9C4E-906C-6097066BC17E}" type="slidenum">
              <a:rPr lang="en-US"/>
              <a:pPr>
                <a:defRPr/>
              </a:pPr>
              <a:t>‹#›</a:t>
            </a:fld>
            <a:endParaRPr lang="en-US" dirty="0"/>
          </a:p>
        </p:txBody>
      </p:sp>
    </p:spTree>
    <p:extLst>
      <p:ext uri="{BB962C8B-B14F-4D97-AF65-F5344CB8AC3E}">
        <p14:creationId xmlns:p14="http://schemas.microsoft.com/office/powerpoint/2010/main" val="380994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446" tIns="46223" rIns="92446" bIns="46223" rtlCol="0"/>
          <a:lstStyle>
            <a:lvl1pPr algn="r" fontAlgn="auto">
              <a:spcBef>
                <a:spcPts val="0"/>
              </a:spcBef>
              <a:spcAft>
                <a:spcPts val="0"/>
              </a:spcAft>
              <a:defRPr sz="1200">
                <a:latin typeface="+mn-lt"/>
                <a:ea typeface="+mn-ea"/>
                <a:cs typeface="+mn-cs"/>
              </a:defRPr>
            </a:lvl1pPr>
          </a:lstStyle>
          <a:p>
            <a:pPr>
              <a:defRPr/>
            </a:pPr>
            <a:fld id="{6C1CBC78-F326-C040-AFC6-4B79DC7D7B0E}" type="datetimeFigureOut">
              <a:rPr lang="en-US"/>
              <a:pPr>
                <a:defRPr/>
              </a:pPr>
              <a:t>3/2/2017</a:t>
            </a:fld>
            <a:endParaRPr lang="en-US" dirty="0"/>
          </a:p>
        </p:txBody>
      </p:sp>
      <p:sp>
        <p:nvSpPr>
          <p:cNvPr id="4" name="Slide Image Placeholder 3"/>
          <p:cNvSpPr>
            <a:spLocks noGrp="1" noRot="1" noChangeAspect="1"/>
          </p:cNvSpPr>
          <p:nvPr>
            <p:ph type="sldImg" idx="2"/>
          </p:nvPr>
        </p:nvSpPr>
        <p:spPr>
          <a:xfrm>
            <a:off x="1200150" y="692150"/>
            <a:ext cx="4611688" cy="3457575"/>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9825"/>
            <a:ext cx="3038475" cy="461963"/>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2446" tIns="46223" rIns="92446" bIns="46223" rtlCol="0" anchor="b"/>
          <a:lstStyle>
            <a:lvl1pPr algn="r" fontAlgn="auto">
              <a:spcBef>
                <a:spcPts val="0"/>
              </a:spcBef>
              <a:spcAft>
                <a:spcPts val="0"/>
              </a:spcAft>
              <a:defRPr sz="1200">
                <a:latin typeface="+mn-lt"/>
                <a:ea typeface="+mn-ea"/>
                <a:cs typeface="+mn-cs"/>
              </a:defRPr>
            </a:lvl1pPr>
          </a:lstStyle>
          <a:p>
            <a:pPr>
              <a:defRPr/>
            </a:pPr>
            <a:fld id="{B17DD158-B869-564D-A60A-A2C6A71457F3}" type="slidenum">
              <a:rPr lang="en-US"/>
              <a:pPr>
                <a:defRPr/>
              </a:pPr>
              <a:t>‹#›</a:t>
            </a:fld>
            <a:endParaRPr lang="en-US" dirty="0"/>
          </a:p>
        </p:txBody>
      </p:sp>
    </p:spTree>
    <p:extLst>
      <p:ext uri="{BB962C8B-B14F-4D97-AF65-F5344CB8AC3E}">
        <p14:creationId xmlns:p14="http://schemas.microsoft.com/office/powerpoint/2010/main" val="563641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06888"/>
            <a:ext cx="6248400" cy="4190999"/>
          </a:xfrm>
        </p:spPr>
        <p:txBody>
          <a:bodyPr>
            <a:normAutofit/>
          </a:bodyPr>
          <a:lstStyle/>
          <a:p>
            <a:r>
              <a:rPr lang="en-US" altLang="en-US" sz="1300" dirty="0">
                <a:cs typeface="Arial" charset="0"/>
              </a:rPr>
              <a:t>Before I begin, let me ask you – what comes to mind when you think of LCIF?</a:t>
            </a:r>
          </a:p>
          <a:p>
            <a:pPr marL="798739" lvl="2" indent="-343007">
              <a:spcBef>
                <a:spcPct val="50000"/>
              </a:spcBef>
              <a:buClr>
                <a:srgbClr val="766A62"/>
              </a:buClr>
            </a:pPr>
            <a:r>
              <a:rPr lang="en-US" altLang="en-US" sz="1300" dirty="0">
                <a:cs typeface="Arial" charset="0"/>
              </a:rPr>
              <a:t>(see if people respond)</a:t>
            </a:r>
          </a:p>
          <a:p>
            <a:pPr marL="798739" lvl="2" indent="-343007">
              <a:spcBef>
                <a:spcPct val="50000"/>
              </a:spcBef>
              <a:buClr>
                <a:srgbClr val="766A62"/>
              </a:buClr>
              <a:buFontTx/>
              <a:buChar char="•"/>
            </a:pPr>
            <a:r>
              <a:rPr lang="en-US" altLang="en-US" sz="1300" dirty="0">
                <a:cs typeface="Arial" charset="0"/>
              </a:rPr>
              <a:t>Some people would say disaster relief</a:t>
            </a:r>
          </a:p>
          <a:p>
            <a:pPr marL="798739" lvl="2" indent="-343007">
              <a:spcBef>
                <a:spcPct val="50000"/>
              </a:spcBef>
              <a:buClr>
                <a:srgbClr val="766A62"/>
              </a:buClr>
              <a:buFontTx/>
              <a:buChar char="•"/>
            </a:pPr>
            <a:r>
              <a:rPr lang="en-US" altLang="en-US" sz="1300" dirty="0">
                <a:cs typeface="Arial" charset="0"/>
              </a:rPr>
              <a:t>Others might say saving sight</a:t>
            </a:r>
          </a:p>
          <a:p>
            <a:pPr marL="798739" lvl="2" indent="-343007">
              <a:spcBef>
                <a:spcPct val="50000"/>
              </a:spcBef>
              <a:buClr>
                <a:srgbClr val="766A62"/>
              </a:buClr>
              <a:buFontTx/>
              <a:buChar char="•"/>
            </a:pPr>
            <a:r>
              <a:rPr lang="en-US" altLang="en-US" sz="1300" dirty="0">
                <a:cs typeface="Arial" charset="0"/>
              </a:rPr>
              <a:t>While others would say supporting youth, or the Lions Quest program</a:t>
            </a:r>
          </a:p>
          <a:p>
            <a:pPr marL="798739" lvl="2" indent="-343007">
              <a:spcBef>
                <a:spcPct val="50000"/>
              </a:spcBef>
              <a:buClr>
                <a:srgbClr val="766A62"/>
              </a:buClr>
              <a:buFontTx/>
              <a:buChar char="•"/>
            </a:pPr>
            <a:r>
              <a:rPr lang="en-US" altLang="en-US" sz="1300" dirty="0">
                <a:cs typeface="Arial" charset="0"/>
              </a:rPr>
              <a:t>And, of course, measles vaccinations and meeting humanitarian needs</a:t>
            </a:r>
          </a:p>
          <a:p>
            <a:pPr>
              <a:buFontTx/>
              <a:buChar char="•"/>
            </a:pPr>
            <a:endParaRPr lang="en-US" altLang="en-US" sz="1300" dirty="0">
              <a:cs typeface="Arial" charset="0"/>
            </a:endParaRPr>
          </a:p>
          <a:p>
            <a:r>
              <a:rPr lang="en-US" altLang="en-US" sz="1300" dirty="0">
                <a:cs typeface="Arial" charset="0"/>
              </a:rPr>
              <a:t>LCIF has programs to help Lions address very different needs. </a:t>
            </a:r>
          </a:p>
          <a:p>
            <a:pPr>
              <a:buFontTx/>
              <a:buChar char="•"/>
            </a:pPr>
            <a:endParaRPr lang="en-US" altLang="en-US" sz="1300" i="1" dirty="0">
              <a:cs typeface="Arial" charset="0"/>
            </a:endParaRPr>
          </a:p>
          <a:p>
            <a:r>
              <a:rPr lang="en-US" altLang="en-US" sz="1300" dirty="0">
                <a:cs typeface="Arial" charset="0"/>
              </a:rPr>
              <a:t>Today we’ll review these programs and grants to help you become more familiar with LCIF, what it does for you, and why we should support our foundation.  But, first, let’s share a bit of information about the foundation.</a:t>
            </a:r>
          </a:p>
          <a:p>
            <a:pPr>
              <a:buFontTx/>
              <a:buChar char="•"/>
            </a:pPr>
            <a:endParaRPr lang="en-US" altLang="en-US" sz="1300" dirty="0">
              <a:cs typeface="Arial" charset="0"/>
            </a:endParaRPr>
          </a:p>
          <a:p>
            <a:r>
              <a:rPr lang="en-US" altLang="en-US" sz="1300" i="1" dirty="0">
                <a:cs typeface="Arial" charset="0"/>
              </a:rPr>
              <a:t>(Transition to LCIF at a Glance slide)</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2</a:t>
            </a:fld>
            <a:endParaRPr lang="en-US" dirty="0"/>
          </a:p>
        </p:txBody>
      </p:sp>
    </p:spTree>
    <p:extLst>
      <p:ext uri="{BB962C8B-B14F-4D97-AF65-F5344CB8AC3E}">
        <p14:creationId xmlns:p14="http://schemas.microsoft.com/office/powerpoint/2010/main" val="153768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defRPr/>
            </a:pPr>
            <a:r>
              <a:rPr lang="en-US" altLang="en-US" dirty="0">
                <a:cs typeface="Arial" charset="0"/>
              </a:rPr>
              <a:t>As you can see, the foundation’s grants are grouped into six categories. </a:t>
            </a:r>
          </a:p>
          <a:p>
            <a:pPr marL="173919" indent="-173919">
              <a:spcAft>
                <a:spcPts val="609"/>
              </a:spcAft>
              <a:buFont typeface="Arial" panose="020B0604020202020204" pitchFamily="34" charset="0"/>
              <a:buChar char="•"/>
              <a:defRPr/>
            </a:pPr>
            <a:r>
              <a:rPr lang="en-US" altLang="en-US" dirty="0">
                <a:cs typeface="Arial" charset="0"/>
              </a:rPr>
              <a:t>Standard Grants are the most common type of grant, awarded for large-scale Lions’ humanitarian projects. Grants must be for projects that serve a large number of people and are beyond the scope of a district or club to carry out alone.</a:t>
            </a:r>
          </a:p>
          <a:p>
            <a:pPr>
              <a:spcAft>
                <a:spcPts val="609"/>
              </a:spcAft>
              <a:defRPr/>
            </a:pPr>
            <a:endParaRPr lang="en-US" altLang="en-US" dirty="0">
              <a:cs typeface="Arial" charset="0"/>
            </a:endParaRPr>
          </a:p>
          <a:p>
            <a:pPr marL="173919" indent="-173919">
              <a:spcAft>
                <a:spcPts val="609"/>
              </a:spcAft>
              <a:buFont typeface="Arial" panose="020B0604020202020204" pitchFamily="34" charset="0"/>
              <a:buChar char="•"/>
              <a:defRPr/>
            </a:pPr>
            <a:r>
              <a:rPr lang="en-US" altLang="en-US" dirty="0">
                <a:cs typeface="Arial" charset="0"/>
              </a:rPr>
              <a:t>Core 4 fund large-scale projects in specific areas related to Lions’ four core service commitments: preserving sight, combatting disability, promoting health, and serving youth.</a:t>
            </a:r>
          </a:p>
          <a:p>
            <a:pPr>
              <a:spcAft>
                <a:spcPts val="609"/>
              </a:spcAft>
              <a:defRPr/>
            </a:pPr>
            <a:endParaRPr lang="en-US" altLang="en-US" dirty="0">
              <a:cs typeface="Arial" charset="0"/>
            </a:endParaRPr>
          </a:p>
          <a:p>
            <a:pPr marL="173919" indent="-173919">
              <a:spcAft>
                <a:spcPts val="609"/>
              </a:spcAft>
              <a:buFont typeface="Arial" panose="020B0604020202020204" pitchFamily="34" charset="0"/>
              <a:buChar char="•"/>
              <a:defRPr/>
            </a:pPr>
            <a:r>
              <a:rPr lang="en-US" altLang="en-US" dirty="0">
                <a:cs typeface="Arial" charset="0"/>
              </a:rPr>
              <a:t>International Assistance grants foster partnerships between Lions clubs in developed countries and those in less-developed regions. Grants can be used for projects such as medical missions, health care and clean water. </a:t>
            </a:r>
          </a:p>
          <a:p>
            <a:pPr>
              <a:spcAft>
                <a:spcPts val="609"/>
              </a:spcAft>
              <a:defRPr/>
            </a:pPr>
            <a:endParaRPr lang="en-US" altLang="en-US" dirty="0">
              <a:cs typeface="Arial" charset="0"/>
            </a:endParaRPr>
          </a:p>
          <a:p>
            <a:pPr marL="173919" indent="-173919">
              <a:spcAft>
                <a:spcPts val="609"/>
              </a:spcAft>
              <a:buFont typeface="Arial" panose="020B0604020202020204" pitchFamily="34" charset="0"/>
              <a:buChar char="•"/>
              <a:defRPr/>
            </a:pPr>
            <a:r>
              <a:rPr lang="en-US" altLang="en-US" dirty="0">
                <a:cs typeface="Arial" charset="0"/>
              </a:rPr>
              <a:t>Emergency grants assist Lions in helping their community following a natural disaster. Funds must be used for immediate needs like food, water and clothing. </a:t>
            </a:r>
          </a:p>
          <a:p>
            <a:pPr>
              <a:spcAft>
                <a:spcPts val="609"/>
              </a:spcAft>
              <a:defRPr/>
            </a:pPr>
            <a:endParaRPr lang="en-US" altLang="en-US" dirty="0">
              <a:cs typeface="Arial" charset="0"/>
            </a:endParaRPr>
          </a:p>
          <a:p>
            <a:pPr marL="173919" indent="-173919">
              <a:spcAft>
                <a:spcPts val="609"/>
              </a:spcAft>
              <a:buFont typeface="Arial" panose="020B0604020202020204" pitchFamily="34" charset="0"/>
              <a:buChar char="•"/>
              <a:defRPr/>
            </a:pPr>
            <a:r>
              <a:rPr lang="en-US" altLang="en-US" dirty="0">
                <a:cs typeface="Arial" charset="0"/>
              </a:rPr>
              <a:t>Major Catastrophe grants are awarded by the LCI President and the Chairperson of LCIF for major disasters. Lions do not apply for these grants. </a:t>
            </a:r>
          </a:p>
          <a:p>
            <a:pPr>
              <a:spcAft>
                <a:spcPts val="609"/>
              </a:spcAft>
              <a:defRPr/>
            </a:pPr>
            <a:endParaRPr lang="en-US" altLang="en-US" dirty="0">
              <a:cs typeface="Arial" charset="0"/>
            </a:endParaRPr>
          </a:p>
          <a:p>
            <a:pPr marL="173919" indent="-173919">
              <a:spcAft>
                <a:spcPts val="609"/>
              </a:spcAft>
              <a:buFont typeface="Arial" panose="020B0604020202020204" pitchFamily="34" charset="0"/>
              <a:buChar char="•"/>
              <a:defRPr/>
            </a:pPr>
            <a:r>
              <a:rPr lang="en-US" altLang="en-US" dirty="0">
                <a:cs typeface="Arial" charset="0"/>
              </a:rPr>
              <a:t>SightFirst grants are awarded to fight preventable and reversible blindness. Grants can be used to build hospitals and clinics, train doctors, distribute medicine and raise awareness of eye-disease. </a:t>
            </a:r>
          </a:p>
          <a:p>
            <a:pPr>
              <a:defRPr/>
            </a:pPr>
            <a:endParaRPr lang="en-US" altLang="en-US" dirty="0">
              <a:cs typeface="Arial" charset="0"/>
            </a:endParaRPr>
          </a:p>
          <a:p>
            <a:pPr>
              <a:defRPr/>
            </a:pPr>
            <a:r>
              <a:rPr lang="en-US" altLang="en-US" dirty="0">
                <a:cs typeface="Arial" charset="0"/>
              </a:rPr>
              <a:t>How many of you have been involved with a LCIF grant?  (</a:t>
            </a:r>
            <a:r>
              <a:rPr lang="en-US" altLang="en-US" i="1" dirty="0">
                <a:cs typeface="Arial" charset="0"/>
              </a:rPr>
              <a:t>Lions raise hands</a:t>
            </a:r>
            <a:r>
              <a:rPr lang="en-US" altLang="en-US" dirty="0">
                <a:cs typeface="Arial" charset="0"/>
              </a:rPr>
              <a:t>)</a:t>
            </a:r>
          </a:p>
          <a:p>
            <a:pPr>
              <a:defRPr/>
            </a:pPr>
            <a:endParaRPr lang="en-US" altLang="en-US" dirty="0">
              <a:cs typeface="Arial" charset="0"/>
            </a:endParaRPr>
          </a:p>
          <a:p>
            <a:pPr>
              <a:defRPr/>
            </a:pPr>
            <a:r>
              <a:rPr lang="en-US" altLang="en-US" dirty="0">
                <a:cs typeface="Arial" charset="0"/>
              </a:rPr>
              <a:t>Well, then some of you know already the great things we accomplish through the Foundation. Millions of people are served each year through a LCIF funded project. By supporting our Foundation our impact as Lions reaches beyond our own communities to our fellow Lions communities throughout the world. Your donation may help purchase vision screening equipment for your local eye screening project or it may support the expansion of a school in a community halfway around the world. </a:t>
            </a:r>
          </a:p>
          <a:p>
            <a:pPr>
              <a:defRPr/>
            </a:pPr>
            <a:endParaRPr lang="en-US" altLang="en-US" dirty="0">
              <a:cs typeface="Arial" charset="0"/>
            </a:endParaRPr>
          </a:p>
          <a:p>
            <a:pPr>
              <a:defRPr/>
            </a:pPr>
            <a:r>
              <a:rPr lang="en-US" altLang="en-US" i="1" dirty="0">
                <a:cs typeface="Arial" charset="0"/>
              </a:rPr>
              <a:t>(Transition to Why Should Lions Support LCIF slide)</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12</a:t>
            </a:fld>
            <a:endParaRPr lang="en-US" dirty="0"/>
          </a:p>
        </p:txBody>
      </p:sp>
    </p:spTree>
    <p:extLst>
      <p:ext uri="{BB962C8B-B14F-4D97-AF65-F5344CB8AC3E}">
        <p14:creationId xmlns:p14="http://schemas.microsoft.com/office/powerpoint/2010/main" val="237986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sz="1200" dirty="0"/>
              <a:t>The Foundation is here to help Lions’ carryout large-scale projects or initiatives that clubs can’t easily fund on their own.</a:t>
            </a:r>
          </a:p>
          <a:p>
            <a:pPr eaLnBrk="1" hangingPunct="1">
              <a:spcBef>
                <a:spcPct val="0"/>
              </a:spcBef>
            </a:pPr>
            <a:endParaRPr lang="en-US" altLang="en-US" sz="1200" dirty="0"/>
          </a:p>
          <a:p>
            <a:pPr eaLnBrk="1" hangingPunct="1">
              <a:spcBef>
                <a:spcPct val="0"/>
              </a:spcBef>
            </a:pPr>
            <a:r>
              <a:rPr lang="en-US" altLang="en-US" sz="1200" dirty="0"/>
              <a:t>We play a unique role that is different from other nonprofits. While other organizations come into a community for a designated period and implement a project or provide assistance, Lions implementing our programs are residents and have a long-term investment in making the community stronger. We are still there long after the others have departed. That is unique and special and something few others can offer. </a:t>
            </a:r>
          </a:p>
          <a:p>
            <a:pPr eaLnBrk="1" hangingPunct="1">
              <a:spcBef>
                <a:spcPct val="0"/>
              </a:spcBef>
            </a:pPr>
            <a:endParaRPr lang="en-US" altLang="en-US" sz="1200" dirty="0"/>
          </a:p>
          <a:p>
            <a:pPr eaLnBrk="1" hangingPunct="1">
              <a:spcBef>
                <a:spcPct val="0"/>
              </a:spcBef>
            </a:pPr>
            <a:r>
              <a:rPr lang="en-US" altLang="en-US" sz="1200" dirty="0"/>
              <a:t>LCIF is supported by the generosity of Lions’ not by any of our membership fees. </a:t>
            </a:r>
          </a:p>
          <a:p>
            <a:pPr eaLnBrk="1" hangingPunct="1">
              <a:spcBef>
                <a:spcPct val="0"/>
              </a:spcBef>
            </a:pPr>
            <a:endParaRPr lang="en-US" altLang="en-US" sz="1200" dirty="0"/>
          </a:p>
          <a:p>
            <a:pPr eaLnBrk="1" hangingPunct="1">
              <a:spcBef>
                <a:spcPct val="0"/>
              </a:spcBef>
            </a:pPr>
            <a:r>
              <a:rPr lang="en-US" altLang="en-US" sz="1200" dirty="0"/>
              <a:t>I’m not going to ask you to raise your hand but how many of you made a gift to a charitable organization last year? My guess is, most of you. Now, how many of you made a personal gift to LCIF – your foundation? It supports your community, provides sight, supports youth, helps during times of disaster…all things Lions are passionate about. </a:t>
            </a:r>
          </a:p>
          <a:p>
            <a:pPr eaLnBrk="1" hangingPunct="1">
              <a:spcBef>
                <a:spcPct val="0"/>
              </a:spcBef>
            </a:pPr>
            <a:endParaRPr lang="en-US" altLang="en-US" sz="1200" dirty="0"/>
          </a:p>
          <a:p>
            <a:pPr eaLnBrk="1" hangingPunct="1">
              <a:spcBef>
                <a:spcPct val="0"/>
              </a:spcBef>
            </a:pPr>
            <a:r>
              <a:rPr lang="en-US" altLang="en-US" sz="1200" dirty="0"/>
              <a:t>You and your club can help support Lions’ projects all over the world through giving to LCIF. If you currently support LCIF, thank you. If you have never made a gift to the foundation, I would encourage you to consider LCIF. </a:t>
            </a:r>
          </a:p>
          <a:p>
            <a:pPr eaLnBrk="1" hangingPunct="1">
              <a:spcBef>
                <a:spcPct val="0"/>
              </a:spcBef>
            </a:pPr>
            <a:endParaRPr lang="en-US" altLang="en-US" sz="1200" dirty="0"/>
          </a:p>
          <a:p>
            <a:pPr eaLnBrk="1" hangingPunct="1">
              <a:spcBef>
                <a:spcPct val="0"/>
              </a:spcBef>
            </a:pPr>
            <a:r>
              <a:rPr lang="en-US" altLang="en-US" sz="1200" i="1" dirty="0"/>
              <a:t>(Transition</a:t>
            </a:r>
            <a:r>
              <a:rPr lang="en-US" altLang="en-US" sz="1200" i="1" baseline="0" dirty="0"/>
              <a:t> to next slide)</a:t>
            </a:r>
            <a:endParaRPr lang="en-US" altLang="en-US" sz="1200" i="1"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14</a:t>
            </a:fld>
            <a:endParaRPr lang="en-US" dirty="0"/>
          </a:p>
        </p:txBody>
      </p:sp>
    </p:spTree>
    <p:extLst>
      <p:ext uri="{BB962C8B-B14F-4D97-AF65-F5344CB8AC3E}">
        <p14:creationId xmlns:p14="http://schemas.microsoft.com/office/powerpoint/2010/main" val="120732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a:cs typeface="Arial" charset="0"/>
              </a:rPr>
              <a:t>We are compassionate and caring – enriching lives in communities all over the world! </a:t>
            </a:r>
          </a:p>
          <a:p>
            <a:endParaRPr lang="en-US" altLang="en-US" sz="1200" dirty="0">
              <a:cs typeface="Arial" charset="0"/>
            </a:endParaRPr>
          </a:p>
          <a:p>
            <a:r>
              <a:rPr lang="en-US" altLang="en-US" sz="1200" i="1" dirty="0">
                <a:cs typeface="Arial" charset="0"/>
              </a:rPr>
              <a:t>(Transition to question &amp; answer slide)</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06989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charset="0"/>
              </a:rPr>
              <a:t>Thank you for your time today. </a:t>
            </a:r>
          </a:p>
          <a:p>
            <a:endParaRPr lang="en-US" altLang="en-US" dirty="0">
              <a:cs typeface="Arial" charset="0"/>
            </a:endParaRPr>
          </a:p>
          <a:p>
            <a:r>
              <a:rPr lang="en-US" altLang="en-US" dirty="0"/>
              <a:t>Any questions?</a:t>
            </a:r>
          </a:p>
          <a:p>
            <a:endParaRPr lang="en-US" altLang="en-US" dirty="0"/>
          </a:p>
          <a:p>
            <a:r>
              <a:rPr lang="en-US" altLang="en-US" i="1" dirty="0"/>
              <a:t>(transition to final</a:t>
            </a:r>
            <a:r>
              <a:rPr lang="en-US" altLang="en-US" i="1" baseline="0" dirty="0"/>
              <a:t> slide)</a:t>
            </a:r>
            <a:endParaRPr lang="en-US" altLang="en-US" i="1"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636246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C4F706A-74B8-41C2-BFC9-8DDAE073C0C9}" type="slidenum">
              <a:rPr lang="en-US" smtClean="0">
                <a:solidFill>
                  <a:prstClr val="black"/>
                </a:solidFill>
                <a:ea typeface="ＭＳ Ｐゴシック" pitchFamily="34" charset="-128"/>
              </a:rPr>
              <a:pPr/>
              <a:t>17</a:t>
            </a:fld>
            <a:endParaRPr lang="en-US" dirty="0">
              <a:solidFill>
                <a:prstClr val="black"/>
              </a:solidFill>
              <a:ea typeface="ＭＳ Ｐゴシック" pitchFamily="34" charset="-128"/>
            </a:endParaRPr>
          </a:p>
        </p:txBody>
      </p:sp>
      <p:sp>
        <p:nvSpPr>
          <p:cNvPr id="20483" name="Rectangle 2"/>
          <p:cNvSpPr>
            <a:spLocks noGrp="1" noRot="1" noChangeAspect="1" noChangeArrowheads="1" noTextEdit="1"/>
          </p:cNvSpPr>
          <p:nvPr>
            <p:ph type="sldImg"/>
          </p:nvPr>
        </p:nvSpPr>
        <p:spPr bwMode="auto">
          <a:xfrm>
            <a:off x="1200150" y="692150"/>
            <a:ext cx="4611688" cy="3457575"/>
          </a:xfrm>
          <a:prstGeom prst="rect">
            <a:avLst/>
          </a:prstGeo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30688"/>
            <a:ext cx="6003925" cy="4300538"/>
          </a:xfrm>
        </p:spPr>
        <p:txBody>
          <a:bodyPr/>
          <a:lstStyle/>
          <a:p>
            <a:r>
              <a:rPr lang="en-US" sz="1200" kern="1200" dirty="0">
                <a:solidFill>
                  <a:schemeClr val="tx1"/>
                </a:solidFill>
                <a:effectLst/>
                <a:latin typeface="+mn-lt"/>
                <a:ea typeface="ヒラギノ角ゴ Pro W3" charset="0"/>
                <a:cs typeface="ヒラギノ角ゴ Pro W3" charset="0"/>
              </a:rPr>
              <a:t>LCIF seems very simple – we receive money as donations, and we give money as grants, give support to clubs doing service in communities and in the world. And, the results are life-changing for so many people. LCIF provides grants for large-scale projects that clubs can’t do alone.</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As a nonprofit organization, we rely 100% on donations from Lions and others. They donate to us because they share our mission. </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So, it is very important to promote LCIF’s mission and values. Since 1968, LCIF has given out more than US$950 million in grants! Please think about the millions of lives that Lions have changed through these grants.</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Our Foundation changes lives around the world.  </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And it is through four areas of service…</a:t>
            </a:r>
          </a:p>
          <a:p>
            <a:pPr>
              <a:spcBef>
                <a:spcPct val="20000"/>
              </a:spcBef>
              <a:buClr>
                <a:srgbClr val="FCC274"/>
              </a:buClr>
            </a:pPr>
            <a:endParaRPr lang="en-US" sz="1200" dirty="0">
              <a:ea typeface="MS PGothic" pitchFamily="34" charset="-128"/>
            </a:endParaRPr>
          </a:p>
          <a:p>
            <a:pPr>
              <a:defRPr/>
            </a:pPr>
            <a:r>
              <a:rPr lang="en-US" sz="1200" i="1" dirty="0">
                <a:ea typeface="MS PGothic" pitchFamily="34" charset="-128"/>
              </a:rPr>
              <a:t>(Transition to next slide)</a:t>
            </a: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3</a:t>
            </a:fld>
            <a:endParaRPr lang="en-US" dirty="0"/>
          </a:p>
        </p:txBody>
      </p:sp>
    </p:spTree>
    <p:extLst>
      <p:ext uri="{BB962C8B-B14F-4D97-AF65-F5344CB8AC3E}">
        <p14:creationId xmlns:p14="http://schemas.microsoft.com/office/powerpoint/2010/main" val="241517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06888"/>
            <a:ext cx="6477000" cy="4114799"/>
          </a:xfrm>
        </p:spPr>
        <p:txBody>
          <a:bodyPr>
            <a:normAutofit/>
          </a:bodyPr>
          <a:lstStyle/>
          <a:p>
            <a:r>
              <a:rPr lang="en-US" sz="1200" kern="1200" dirty="0">
                <a:solidFill>
                  <a:schemeClr val="tx1"/>
                </a:solidFill>
                <a:effectLst/>
                <a:latin typeface="+mn-lt"/>
                <a:ea typeface="ヒラギノ角ゴ Pro W3" charset="0"/>
                <a:cs typeface="ヒラギノ角ゴ Pro W3" charset="0"/>
              </a:rPr>
              <a:t>The first area of service is, </a:t>
            </a:r>
            <a:r>
              <a:rPr lang="en-US" sz="1200" b="1" kern="1200" dirty="0">
                <a:solidFill>
                  <a:schemeClr val="tx1"/>
                </a:solidFill>
                <a:effectLst/>
                <a:latin typeface="+mn-lt"/>
                <a:ea typeface="ヒラギノ角ゴ Pro W3" charset="0"/>
                <a:cs typeface="ヒラギノ角ゴ Pro W3" charset="0"/>
              </a:rPr>
              <a:t>PROVIDING DISASTER RELIEF</a:t>
            </a:r>
            <a:r>
              <a:rPr lang="en-US" sz="1200" kern="1200" dirty="0">
                <a:solidFill>
                  <a:schemeClr val="tx1"/>
                </a:solidFill>
                <a:effectLst/>
                <a:latin typeface="+mn-lt"/>
                <a:ea typeface="ヒラギノ角ゴ Pro W3" charset="0"/>
                <a:cs typeface="ヒラギノ角ゴ Pro W3" charset="0"/>
              </a:rPr>
              <a:t>. LCIF provides support around the world, and we constantly receive more and more requests.</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The next area of service is </a:t>
            </a:r>
            <a:r>
              <a:rPr lang="en-US" sz="1200" b="1" kern="1200" dirty="0">
                <a:solidFill>
                  <a:schemeClr val="tx1"/>
                </a:solidFill>
                <a:effectLst/>
                <a:latin typeface="+mn-lt"/>
                <a:ea typeface="ヒラギノ角ゴ Pro W3" charset="0"/>
                <a:cs typeface="ヒラギノ角ゴ Pro W3" charset="0"/>
              </a:rPr>
              <a:t>SAVING SIGHT</a:t>
            </a:r>
            <a:r>
              <a:rPr lang="en-US" sz="1200" kern="1200" dirty="0">
                <a:solidFill>
                  <a:schemeClr val="tx1"/>
                </a:solidFill>
                <a:effectLst/>
                <a:latin typeface="+mn-lt"/>
                <a:ea typeface="ヒラギノ角ゴ Pro W3" charset="0"/>
                <a:cs typeface="ヒラギノ角ゴ Pro W3" charset="0"/>
              </a:rPr>
              <a:t>. Campaign SightFirst II was a huge success for LCIF. Thanks to that campaign, we are doing great service in this area, following our tradition.  </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LCIF also helps Lions </a:t>
            </a:r>
            <a:r>
              <a:rPr lang="en-US" sz="1200" b="1" kern="1200" dirty="0">
                <a:solidFill>
                  <a:schemeClr val="tx1"/>
                </a:solidFill>
                <a:effectLst/>
                <a:latin typeface="+mn-lt"/>
                <a:ea typeface="ヒラギノ角ゴ Pro W3" charset="0"/>
                <a:cs typeface="ヒラギノ角ゴ Pro W3" charset="0"/>
              </a:rPr>
              <a:t>SUPPORT YOUTH </a:t>
            </a:r>
            <a:r>
              <a:rPr lang="en-US" sz="1200" kern="1200" dirty="0">
                <a:solidFill>
                  <a:schemeClr val="tx1"/>
                </a:solidFill>
                <a:effectLst/>
                <a:latin typeface="+mn-lt"/>
                <a:ea typeface="ヒラギノ角ゴ Pro W3" charset="0"/>
                <a:cs typeface="ヒラギノ角ゴ Pro W3" charset="0"/>
              </a:rPr>
              <a:t>in many ways. Our most important youth program is the Lions Quest program.</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Finally, LCIF helps Lions </a:t>
            </a:r>
            <a:r>
              <a:rPr lang="en-US" sz="1200" b="1" kern="1200" dirty="0">
                <a:solidFill>
                  <a:schemeClr val="tx1"/>
                </a:solidFill>
                <a:effectLst/>
                <a:latin typeface="+mn-lt"/>
                <a:ea typeface="ヒラギノ角ゴ Pro W3" charset="0"/>
                <a:cs typeface="ヒラギノ角ゴ Pro W3" charset="0"/>
              </a:rPr>
              <a:t>MEET HUMANITARIAN NEEDS</a:t>
            </a:r>
            <a:r>
              <a:rPr lang="en-US" sz="1200" kern="1200" dirty="0">
                <a:solidFill>
                  <a:schemeClr val="tx1"/>
                </a:solidFill>
                <a:effectLst/>
                <a:latin typeface="+mn-lt"/>
                <a:ea typeface="ヒラギノ角ゴ Pro W3" charset="0"/>
                <a:cs typeface="ヒラギノ角ゴ Pro W3" charset="0"/>
              </a:rPr>
              <a:t> in communities around the world.  This includes global health issues, such as measles, diabetes prevention and education.   We also support people with disabilities, and many other people in need.</a:t>
            </a:r>
            <a:endParaRPr lang="en-US" baseline="0" dirty="0">
              <a:ea typeface="ＭＳ Ｐゴシック" pitchFamily="34" charset="-128"/>
            </a:endParaRPr>
          </a:p>
          <a:p>
            <a:pPr lvl="0"/>
            <a:endParaRPr lang="en-US" baseline="0" dirty="0">
              <a:ea typeface="ＭＳ Ｐゴシック" pitchFamily="34" charset="-128"/>
            </a:endParaRPr>
          </a:p>
          <a:p>
            <a:pPr lvl="0">
              <a:buFont typeface="Arial" pitchFamily="34" charset="0"/>
              <a:buNone/>
            </a:pPr>
            <a:r>
              <a:rPr lang="en-US" i="1" dirty="0">
                <a:ea typeface="ＭＳ Ｐゴシック" pitchFamily="34" charset="-128"/>
              </a:rPr>
              <a:t>(Transition to measles </a:t>
            </a:r>
            <a:r>
              <a:rPr lang="en-US" i="1" baseline="0" dirty="0">
                <a:ea typeface="ＭＳ Ｐゴシック" pitchFamily="34" charset="-128"/>
              </a:rPr>
              <a:t>slide)</a:t>
            </a:r>
            <a:endParaRPr lang="en-US" i="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a:t>
            </a:fld>
            <a:endParaRPr lang="en-US" dirty="0"/>
          </a:p>
        </p:txBody>
      </p:sp>
    </p:spTree>
    <p:extLst>
      <p:ext uri="{BB962C8B-B14F-4D97-AF65-F5344CB8AC3E}">
        <p14:creationId xmlns:p14="http://schemas.microsoft.com/office/powerpoint/2010/main" val="7488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Lions are members of the community. Following a natural disaster, Lions are able to quickly respond to the most immediate needs. Funding from LCIF enables Lions to meet urgent needs, such as food, medicine and clothing. The Foundation also supports long-term efforts to rebuild communities through housing and social service facilities. </a:t>
            </a:r>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en-US" dirty="0"/>
          </a:p>
        </p:txBody>
      </p:sp>
    </p:spTree>
    <p:extLst>
      <p:ext uri="{BB962C8B-B14F-4D97-AF65-F5344CB8AC3E}">
        <p14:creationId xmlns:p14="http://schemas.microsoft.com/office/powerpoint/2010/main" val="301973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385" eaLnBrk="1" hangingPunct="1">
              <a:spcBef>
                <a:spcPct val="0"/>
              </a:spcBef>
            </a:pPr>
            <a:r>
              <a:rPr lang="en-US" altLang="en-US" dirty="0"/>
              <a:t>Our foundation is a leader in supporting projects that prevent avoidable blindness and restore sight for people around the world.  Additionally, LCIF supports initiatives that change the lives of those who are blind or visually impaired.</a:t>
            </a:r>
          </a:p>
          <a:p>
            <a:pPr defTabSz="961385" eaLnBrk="1" hangingPunct="1">
              <a:spcBef>
                <a:spcPct val="0"/>
              </a:spcBef>
            </a:pPr>
            <a:endParaRPr lang="en-US" altLang="en-US" dirty="0"/>
          </a:p>
          <a:p>
            <a:pPr defTabSz="961385" eaLnBrk="1" hangingPunct="1">
              <a:spcBef>
                <a:spcPct val="0"/>
              </a:spcBef>
            </a:pPr>
            <a:r>
              <a:rPr lang="en-US" altLang="en-US" dirty="0"/>
              <a:t>LCIF’s sight programs range from vision screenings to providing sight-restoring surgeries and treatments to expanding low vision services for underserved populations. </a:t>
            </a:r>
          </a:p>
          <a:p>
            <a:pPr defTabSz="961385" eaLnBrk="1" hangingPunct="1">
              <a:spcBef>
                <a:spcPct val="0"/>
              </a:spcBef>
            </a:pPr>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6</a:t>
            </a:fld>
            <a:endParaRPr lang="en-US" dirty="0"/>
          </a:p>
        </p:txBody>
      </p:sp>
    </p:spTree>
    <p:extLst>
      <p:ext uri="{BB962C8B-B14F-4D97-AF65-F5344CB8AC3E}">
        <p14:creationId xmlns:p14="http://schemas.microsoft.com/office/powerpoint/2010/main" val="363163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385"/>
            <a:r>
              <a:rPr lang="en-US" altLang="en-US" dirty="0"/>
              <a:t>All over the world, Lions are bettering the future for children through improved education and health. LCIF supports Lions projects like building or equipping youth centers and expanding the Lions Quest program.</a:t>
            </a:r>
          </a:p>
          <a:p>
            <a:pPr defTabSz="961385"/>
            <a:endParaRPr lang="en-US" altLang="en-US" dirty="0"/>
          </a:p>
          <a:p>
            <a:pPr defTabSz="961385"/>
            <a:r>
              <a:rPr lang="en-US" altLang="en-US" dirty="0">
                <a:cs typeface="Arial" charset="0"/>
              </a:rPr>
              <a:t>Lions Quest teaches young people important skills so they can work together, develop positive behaviors and make good choices.  For more than 25 years, Lions Quest has brought positive change to the lives of children, their families and entire communities.</a:t>
            </a:r>
          </a:p>
          <a:p>
            <a:pPr defTabSz="961385"/>
            <a:endParaRPr lang="en-US" altLang="en-US" dirty="0">
              <a:cs typeface="Arial" charset="0"/>
            </a:endParaRPr>
          </a:p>
          <a:p>
            <a:pPr defTabSz="961385"/>
            <a:r>
              <a:rPr lang="en-US" altLang="en-US" dirty="0">
                <a:cs typeface="Arial" charset="0"/>
              </a:rPr>
              <a:t>In every constitutional area, on every continent where Lions are active, Lions Quest has been implemented.</a:t>
            </a:r>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7</a:t>
            </a:fld>
            <a:endParaRPr lang="en-US" dirty="0"/>
          </a:p>
        </p:txBody>
      </p:sp>
    </p:spTree>
    <p:extLst>
      <p:ext uri="{BB962C8B-B14F-4D97-AF65-F5344CB8AC3E}">
        <p14:creationId xmlns:p14="http://schemas.microsoft.com/office/powerpoint/2010/main" val="298195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385"/>
            <a:r>
              <a:rPr lang="en-US" altLang="en-US" dirty="0"/>
              <a:t>Humanitarian service is at the heart of LCIF and Lions service. Working together, Lions identify the most crucial needs, and LCIF supports them in projects that transform people’s lives around the world. We empower people with disabilities and are exploring the ways that we can make a difference through microenterprise. We also address global health issues such as measles, and diabetes prevention and education. </a:t>
            </a:r>
          </a:p>
          <a:p>
            <a:pPr defTabSz="961385"/>
            <a:endParaRPr lang="en-US" altLang="en-US" dirty="0"/>
          </a:p>
          <a:p>
            <a:pPr defTabSz="961385"/>
            <a:r>
              <a:rPr lang="en-US" altLang="en-US" dirty="0"/>
              <a:t>In 2010, Lions and LCIF recognized the importance of the fight against measles. Since becoming involved, Lions and our partners have helped to vaccinate more than 200 million children but the fight is not over. </a:t>
            </a:r>
          </a:p>
          <a:p>
            <a:pPr defTabSz="961385"/>
            <a:endParaRPr lang="en-US" altLang="en-US" dirty="0"/>
          </a:p>
          <a:p>
            <a:pPr defTabSz="961385"/>
            <a:r>
              <a:rPr lang="en-US" altLang="en-US" dirty="0"/>
              <a:t>(</a:t>
            </a:r>
            <a:r>
              <a:rPr lang="en-US" altLang="en-US" i="1" dirty="0"/>
              <a:t>Transition to measles slide</a:t>
            </a:r>
            <a:r>
              <a:rPr lang="en-US" altLang="en-US" dirty="0"/>
              <a:t>)</a:t>
            </a:r>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8</a:t>
            </a:fld>
            <a:endParaRPr lang="en-US" dirty="0"/>
          </a:p>
        </p:txBody>
      </p:sp>
    </p:spTree>
    <p:extLst>
      <p:ext uri="{BB962C8B-B14F-4D97-AF65-F5344CB8AC3E}">
        <p14:creationId xmlns:p14="http://schemas.microsoft.com/office/powerpoint/2010/main" val="113404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06888"/>
            <a:ext cx="6080125" cy="4224338"/>
          </a:xfrm>
        </p:spPr>
        <p:txBody>
          <a:bodyPr>
            <a:normAutofit fontScale="92500" lnSpcReduction="10000"/>
          </a:bodyPr>
          <a:lstStyle/>
          <a:p>
            <a:r>
              <a:rPr lang="en-US" sz="1200" kern="1200" dirty="0">
                <a:solidFill>
                  <a:schemeClr val="tx1"/>
                </a:solidFill>
                <a:effectLst/>
                <a:latin typeface="+mn-lt"/>
                <a:ea typeface="ヒラギノ角ゴ Pro W3" charset="0"/>
                <a:cs typeface="ヒラギノ角ゴ Pro W3" charset="0"/>
              </a:rPr>
              <a:t>Today, I want to highlight our measles program, “One shot, one life. “</a:t>
            </a:r>
          </a:p>
          <a:p>
            <a:r>
              <a:rPr lang="en-US" sz="1200" kern="1200" dirty="0">
                <a:solidFill>
                  <a:schemeClr val="tx1"/>
                </a:solidFill>
                <a:effectLst/>
                <a:latin typeface="+mn-lt"/>
                <a:ea typeface="ヒラギノ角ゴ Pro W3" charset="0"/>
                <a:cs typeface="ヒラギノ角ゴ Pro W3" charset="0"/>
              </a:rPr>
              <a:t>And most importantly – what YOU can do to support this program. </a:t>
            </a:r>
          </a:p>
          <a:p>
            <a:r>
              <a:rPr lang="en-US" sz="1200" kern="1200" dirty="0">
                <a:solidFill>
                  <a:schemeClr val="tx1"/>
                </a:solidFill>
                <a:effectLst/>
                <a:latin typeface="+mn-lt"/>
                <a:ea typeface="ヒラギノ角ゴ Pro W3" charset="0"/>
                <a:cs typeface="ヒラギノ角ゴ Pro W3" charset="0"/>
              </a:rPr>
              <a:t>I am sure you have heard about this terrible number: 400 people die every day from measles. Most of them are children.  </a:t>
            </a:r>
          </a:p>
          <a:p>
            <a:r>
              <a:rPr lang="en-US" sz="1200" kern="1200" dirty="0">
                <a:solidFill>
                  <a:schemeClr val="tx1"/>
                </a:solidFill>
                <a:effectLst/>
                <a:latin typeface="+mn-lt"/>
                <a:ea typeface="ヒラギノ角ゴ Pro W3" charset="0"/>
                <a:cs typeface="ヒラギノ角ゴ Pro W3" charset="0"/>
              </a:rPr>
              <a:t>And even if they survive, they often have serious complications, including blindness.   But we can prevent this, with just $1 for each child! </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That is why we partnered with Gavi, The Vaccine Alliance. We made a commitment to raise $30 million by our centennial. By doing so, we are helping families around the world to live healthy and productive lives. </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$30 million is a big amount of money. But, what if every Lions club donated 100 dollars per member to LCIF this year? We could raise US$140 million! </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Do you think donating $100 is too difficult for our Lions? For some members, yes, but for many of them, not at all!  </a:t>
            </a:r>
          </a:p>
          <a:p>
            <a:endParaRPr lang="en-US" sz="1200" kern="1200" dirty="0">
              <a:solidFill>
                <a:schemeClr val="tx1"/>
              </a:solidFill>
              <a:effectLst/>
              <a:latin typeface="+mn-lt"/>
              <a:ea typeface="ヒラギノ角ゴ Pro W3" charset="0"/>
              <a:cs typeface="ヒラギノ角ゴ Pro W3" charset="0"/>
            </a:endParaRPr>
          </a:p>
          <a:p>
            <a:r>
              <a:rPr lang="en-US" sz="1200" kern="1200" dirty="0">
                <a:solidFill>
                  <a:schemeClr val="tx1"/>
                </a:solidFill>
                <a:effectLst/>
                <a:latin typeface="+mn-lt"/>
                <a:ea typeface="ヒラギノ角ゴ Pro W3" charset="0"/>
                <a:cs typeface="ヒラギノ角ゴ Pro W3" charset="0"/>
              </a:rPr>
              <a:t>And, Lions can do more than giving money. Lions can also provide physical support for measles vaccination campaigns – we are in the communities in need – we can provide support around the world for vaccinations, through both donations and service. </a:t>
            </a:r>
          </a:p>
          <a:p>
            <a:pPr>
              <a:spcBef>
                <a:spcPct val="0"/>
              </a:spcBef>
            </a:pPr>
            <a:endParaRPr lang="en-US" sz="1200" dirty="0">
              <a:latin typeface="Arial" pitchFamily="34" charset="0"/>
              <a:ea typeface="ＭＳ Ｐゴシック" pitchFamily="34" charset="-128"/>
              <a:cs typeface="Arial" pitchFamily="34" charset="0"/>
            </a:endParaRPr>
          </a:p>
          <a:p>
            <a:pPr>
              <a:spcBef>
                <a:spcPct val="0"/>
              </a:spcBef>
            </a:pPr>
            <a:r>
              <a:rPr lang="en-US" sz="1200" i="1" dirty="0">
                <a:latin typeface="Arial" pitchFamily="34" charset="0"/>
                <a:ea typeface="ＭＳ Ｐゴシック" pitchFamily="34" charset="-128"/>
                <a:cs typeface="Arial" pitchFamily="34" charset="0"/>
              </a:rPr>
              <a:t>(transition to grants)</a:t>
            </a: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9</a:t>
            </a:fld>
            <a:endParaRPr lang="en-US" dirty="0"/>
          </a:p>
        </p:txBody>
      </p:sp>
    </p:spTree>
    <p:extLst>
      <p:ext uri="{BB962C8B-B14F-4D97-AF65-F5344CB8AC3E}">
        <p14:creationId xmlns:p14="http://schemas.microsoft.com/office/powerpoint/2010/main" val="176116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How does LCIF help us as Lions?</a:t>
            </a:r>
          </a:p>
          <a:p>
            <a:endParaRPr lang="en-US" altLang="en-US" sz="1200" dirty="0"/>
          </a:p>
          <a:p>
            <a:r>
              <a:rPr lang="en-US" altLang="en-US" sz="1200" dirty="0"/>
              <a:t>We respond collectively.  We encourage Lions in one region to show their global friendship and help out Lions in another region during a time of calamity.  We make possible what may be beyond the capacity of a single club or district.  And, more and more often, we are giving service opportunities to Lions.</a:t>
            </a:r>
          </a:p>
          <a:p>
            <a:endParaRPr lang="en-US" altLang="en-US" sz="1200" dirty="0"/>
          </a:p>
          <a:p>
            <a:r>
              <a:rPr lang="en-US" altLang="en-US" sz="1200" i="1" dirty="0"/>
              <a:t>(Transition</a:t>
            </a:r>
            <a:r>
              <a:rPr lang="en-US" altLang="en-US" sz="1200" i="1" baseline="0" dirty="0"/>
              <a:t> to types of grants)</a:t>
            </a:r>
            <a:endParaRPr lang="en-US" altLang="en-US" sz="1200" i="1"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11</a:t>
            </a:fld>
            <a:endParaRPr lang="en-US" dirty="0"/>
          </a:p>
        </p:txBody>
      </p:sp>
    </p:spTree>
    <p:extLst>
      <p:ext uri="{BB962C8B-B14F-4D97-AF65-F5344CB8AC3E}">
        <p14:creationId xmlns:p14="http://schemas.microsoft.com/office/powerpoint/2010/main" val="4023759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1460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94333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15230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70249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35102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30382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12895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dirty="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65660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en-US" dirty="0"/>
              <a:t>Click to edit Master title style</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77895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46034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42122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3706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dirty="0">
              <a:solidFill>
                <a:srgbClr val="404040"/>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0711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81000" y="28194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a:t>Click to edit Master title style</a:t>
            </a:r>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62538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970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375944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782272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dirty="0"/>
              <a:t>Click icon to add picture</a:t>
            </a:r>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288531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489078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07730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69442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en-US"/>
              <a:t>Click to edit Master title style</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37195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20376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8926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1676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2895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29306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963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923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l" eaLnBrk="0" hangingPunct="0">
              <a:spcBef>
                <a:spcPct val="50000"/>
              </a:spcBef>
              <a:defRPr/>
            </a:pPr>
            <a:fld id="{A0B898CB-BA59-5C42-9FAD-B256D3A12F57}" type="slidenum">
              <a:rPr lang="en-US" sz="1000" smtClean="0">
                <a:solidFill>
                  <a:srgbClr val="FFFFFF"/>
                </a:solidFill>
              </a:rPr>
              <a:pPr algn="l" eaLnBrk="0" hangingPunct="0">
                <a:spcBef>
                  <a:spcPct val="50000"/>
                </a:spcBef>
                <a:defRPr/>
              </a:pPr>
              <a:t>‹#›</a:t>
            </a:fld>
            <a:endParaRPr lang="en-US"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7" r:id="rId4"/>
    <p:sldLayoutId id="2147483798" r:id="rId5"/>
    <p:sldLayoutId id="2147483799" r:id="rId6"/>
    <p:sldLayoutId id="2147483805" r:id="rId7"/>
    <p:sldLayoutId id="2147483800" r:id="rId8"/>
    <p:sldLayoutId id="2147483790" r:id="rId9"/>
    <p:sldLayoutId id="2147483791" r:id="rId10"/>
    <p:sldLayoutId id="2147483803" r:id="rId11"/>
    <p:sldLayoutId id="2147483804" r:id="rId12"/>
    <p:sldLayoutId id="2147483792" r:id="rId13"/>
  </p:sldLayoutIdLst>
  <p:hf sldNum="0" hdr="0" dt="0"/>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A0B898CB-BA59-5C42-9FAD-B256D3A12F57}" type="slidenum">
              <a:rPr lang="en-US" sz="1000" smtClean="0">
                <a:solidFill>
                  <a:srgbClr val="FFFFFF"/>
                </a:solidFill>
              </a:rPr>
              <a:pPr eaLnBrk="0" hangingPunct="0">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56153198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sldNum="0" hdr="0" dt="0"/>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14.xml"/><Relationship Id="rId16" Type="http://schemas.openxmlformats.org/officeDocument/2006/relationships/image" Target="../media/image47.jpeg"/><Relationship Id="rId1" Type="http://schemas.openxmlformats.org/officeDocument/2006/relationships/slideLayout" Target="../slideLayouts/slideLayout14.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5257800" y="2819400"/>
            <a:ext cx="4419600" cy="1524000"/>
          </a:xfrm>
        </p:spPr>
        <p:txBody>
          <a:bodyPr/>
          <a:lstStyle/>
          <a:p>
            <a:pPr eaLnBrk="1" hangingPunct="1"/>
            <a:r>
              <a:rPr lang="hr-HR" dirty="0">
                <a:latin typeface="Candara" charset="0"/>
              </a:rPr>
              <a:t>Naš</a:t>
            </a:r>
            <a:r>
              <a:rPr lang="en-US" dirty="0">
                <a:latin typeface="Candara" charset="0"/>
              </a:rPr>
              <a:t> </a:t>
            </a:r>
            <a:r>
              <a:rPr lang="en-US" dirty="0" err="1">
                <a:latin typeface="Candara" charset="0"/>
              </a:rPr>
              <a:t>Fo</a:t>
            </a:r>
            <a:r>
              <a:rPr lang="hr-HR" dirty="0" err="1">
                <a:latin typeface="Candara" charset="0"/>
              </a:rPr>
              <a:t>nd</a:t>
            </a:r>
            <a:endParaRPr lang="en-US" dirty="0">
              <a:latin typeface="Candar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Grant</a:t>
            </a:r>
            <a:r>
              <a:rPr lang="hr-HR" dirty="0"/>
              <a:t>-ovi</a:t>
            </a:r>
            <a:endParaRPr lang="en-US" dirty="0"/>
          </a:p>
        </p:txBody>
      </p:sp>
    </p:spTree>
    <p:extLst>
      <p:ext uri="{BB962C8B-B14F-4D97-AF65-F5344CB8AC3E}">
        <p14:creationId xmlns:p14="http://schemas.microsoft.com/office/powerpoint/2010/main" val="204326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Kako</a:t>
            </a:r>
            <a:r>
              <a:rPr lang="en-US" dirty="0"/>
              <a:t> LCIF </a:t>
            </a:r>
            <a:r>
              <a:rPr lang="hr-HR" dirty="0"/>
              <a:t>pomaže</a:t>
            </a:r>
            <a:r>
              <a:rPr lang="en-US" dirty="0"/>
              <a:t> Lions</a:t>
            </a:r>
            <a:r>
              <a:rPr lang="hr-HR" dirty="0"/>
              <a:t>ima</a:t>
            </a:r>
            <a:r>
              <a:rPr lang="en-US" dirty="0"/>
              <a:t>? </a:t>
            </a:r>
          </a:p>
        </p:txBody>
      </p:sp>
      <p:sp>
        <p:nvSpPr>
          <p:cNvPr id="7" name="Text Box 9"/>
          <p:cNvSpPr txBox="1">
            <a:spLocks noChangeArrowheads="1"/>
          </p:cNvSpPr>
          <p:nvPr/>
        </p:nvSpPr>
        <p:spPr bwMode="auto">
          <a:xfrm>
            <a:off x="152400" y="1371600"/>
            <a:ext cx="434513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eaLnBrk="0" hangingPunct="0">
              <a:spcBef>
                <a:spcPct val="50000"/>
              </a:spcBef>
              <a:buClr>
                <a:srgbClr val="766A62"/>
              </a:buClr>
              <a:buFont typeface="Wingdings" pitchFamily="2" charset="2"/>
              <a:buChar char="§"/>
            </a:pPr>
            <a:r>
              <a:rPr lang="hr-HR" altLang="en-US" sz="2200" dirty="0">
                <a:solidFill>
                  <a:srgbClr val="00338D"/>
                </a:solidFill>
                <a:latin typeface="Helvetica" pitchFamily="34" charset="0"/>
                <a:ea typeface="MS PGothic" pitchFamily="34" charset="-128"/>
                <a:cs typeface="Helvetica" pitchFamily="34" charset="0"/>
              </a:rPr>
              <a:t>Pomaže </a:t>
            </a:r>
            <a:r>
              <a:rPr lang="en-US" altLang="en-US" sz="2200" dirty="0">
                <a:solidFill>
                  <a:srgbClr val="00338D"/>
                </a:solidFill>
                <a:latin typeface="Helvetica" pitchFamily="34" charset="0"/>
                <a:ea typeface="MS PGothic" pitchFamily="34" charset="-128"/>
                <a:cs typeface="Helvetica" pitchFamily="34" charset="0"/>
              </a:rPr>
              <a:t>Lions</a:t>
            </a:r>
            <a:r>
              <a:rPr lang="hr-HR" altLang="en-US" sz="2200" dirty="0">
                <a:solidFill>
                  <a:srgbClr val="00338D"/>
                </a:solidFill>
                <a:latin typeface="Helvetica" pitchFamily="34" charset="0"/>
                <a:ea typeface="MS PGothic" pitchFamily="34" charset="-128"/>
                <a:cs typeface="Helvetica" pitchFamily="34" charset="0"/>
              </a:rPr>
              <a:t>ima zajednički odgovoriti </a:t>
            </a:r>
            <a:r>
              <a:rPr lang="en-US" altLang="en-US" sz="2200" dirty="0">
                <a:solidFill>
                  <a:srgbClr val="00338D"/>
                </a:solidFill>
                <a:latin typeface="Helvetica" pitchFamily="34" charset="0"/>
                <a:ea typeface="MS PGothic" pitchFamily="34" charset="-128"/>
                <a:cs typeface="Helvetica" pitchFamily="34" charset="0"/>
              </a:rPr>
              <a:t> </a:t>
            </a:r>
            <a:r>
              <a:rPr lang="hr-HR" altLang="en-US" sz="2200" dirty="0">
                <a:solidFill>
                  <a:srgbClr val="00338D"/>
                </a:solidFill>
                <a:latin typeface="Helvetica" pitchFamily="34" charset="0"/>
                <a:ea typeface="MS PGothic" pitchFamily="34" charset="-128"/>
                <a:cs typeface="Helvetica" pitchFamily="34" charset="0"/>
              </a:rPr>
              <a:t>na humanitarne probleme u cijelom svijetu</a:t>
            </a:r>
            <a:endParaRPr lang="en-US" altLang="en-US" sz="2200" dirty="0">
              <a:solidFill>
                <a:srgbClr val="00338D"/>
              </a:solidFill>
              <a:latin typeface="Helvetica" pitchFamily="34" charset="0"/>
              <a:ea typeface="MS PGothic" pitchFamily="34" charset="-128"/>
              <a:cs typeface="Helvetica" pitchFamily="34" charset="0"/>
            </a:endParaRPr>
          </a:p>
          <a:p>
            <a:pPr eaLnBrk="0" hangingPunct="0">
              <a:spcBef>
                <a:spcPct val="50000"/>
              </a:spcBef>
              <a:buClr>
                <a:srgbClr val="766A62"/>
              </a:buClr>
              <a:buFont typeface="Wingdings" pitchFamily="2" charset="2"/>
              <a:buChar char="§"/>
            </a:pPr>
            <a:r>
              <a:rPr lang="hr-HR" altLang="en-US" sz="2200" dirty="0">
                <a:solidFill>
                  <a:srgbClr val="00338D"/>
                </a:solidFill>
                <a:latin typeface="Helvetica" pitchFamily="34" charset="0"/>
                <a:ea typeface="MS PGothic" pitchFamily="34" charset="-128"/>
                <a:cs typeface="Helvetica" pitchFamily="34" charset="0"/>
              </a:rPr>
              <a:t>Osposobljava</a:t>
            </a:r>
            <a:r>
              <a:rPr lang="en-US" altLang="en-US" sz="2200" dirty="0">
                <a:solidFill>
                  <a:srgbClr val="00338D"/>
                </a:solidFill>
                <a:latin typeface="Helvetica" pitchFamily="34" charset="0"/>
                <a:ea typeface="MS PGothic" pitchFamily="34" charset="-128"/>
                <a:cs typeface="Helvetica" pitchFamily="34" charset="0"/>
              </a:rPr>
              <a:t> Lions</a:t>
            </a:r>
            <a:r>
              <a:rPr lang="hr-HR" altLang="en-US" sz="2200" dirty="0">
                <a:solidFill>
                  <a:srgbClr val="00338D"/>
                </a:solidFill>
                <a:latin typeface="Helvetica" pitchFamily="34" charset="0"/>
                <a:ea typeface="MS PGothic" pitchFamily="34" charset="-128"/>
                <a:cs typeface="Helvetica" pitchFamily="34" charset="0"/>
              </a:rPr>
              <a:t>e</a:t>
            </a:r>
            <a:r>
              <a:rPr lang="en-US" altLang="en-US" sz="2200" dirty="0">
                <a:solidFill>
                  <a:srgbClr val="00338D"/>
                </a:solidFill>
                <a:latin typeface="Helvetica" pitchFamily="34" charset="0"/>
                <a:ea typeface="MS PGothic" pitchFamily="34" charset="-128"/>
                <a:cs typeface="Helvetica" pitchFamily="34" charset="0"/>
              </a:rPr>
              <a:t> </a:t>
            </a:r>
            <a:r>
              <a:rPr lang="hr-HR" altLang="en-US" sz="2200" dirty="0">
                <a:solidFill>
                  <a:srgbClr val="00338D"/>
                </a:solidFill>
                <a:latin typeface="Helvetica" pitchFamily="34" charset="0"/>
                <a:ea typeface="MS PGothic" pitchFamily="34" charset="-128"/>
                <a:cs typeface="Helvetica" pitchFamily="34" charset="0"/>
              </a:rPr>
              <a:t>da pomognu</a:t>
            </a:r>
            <a:r>
              <a:rPr lang="en-US" altLang="en-US" sz="2200" dirty="0">
                <a:solidFill>
                  <a:srgbClr val="00338D"/>
                </a:solidFill>
                <a:latin typeface="Helvetica" pitchFamily="34" charset="0"/>
                <a:ea typeface="MS PGothic" pitchFamily="34" charset="-128"/>
                <a:cs typeface="Helvetica" pitchFamily="34" charset="0"/>
              </a:rPr>
              <a:t> Lions</a:t>
            </a:r>
            <a:r>
              <a:rPr lang="hr-HR" altLang="en-US" sz="2200" dirty="0">
                <a:solidFill>
                  <a:srgbClr val="00338D"/>
                </a:solidFill>
                <a:latin typeface="Helvetica" pitchFamily="34" charset="0"/>
                <a:ea typeface="MS PGothic" pitchFamily="34" charset="-128"/>
                <a:cs typeface="Helvetica" pitchFamily="34" charset="0"/>
              </a:rPr>
              <a:t>ima</a:t>
            </a:r>
            <a:endParaRPr lang="en-US" altLang="en-US" sz="2200" dirty="0">
              <a:solidFill>
                <a:srgbClr val="00338D"/>
              </a:solidFill>
              <a:latin typeface="Helvetica" pitchFamily="34" charset="0"/>
              <a:ea typeface="MS PGothic" pitchFamily="34" charset="-128"/>
              <a:cs typeface="Helvetica" pitchFamily="34" charset="0"/>
            </a:endParaRPr>
          </a:p>
          <a:p>
            <a:pPr eaLnBrk="0" hangingPunct="0">
              <a:spcBef>
                <a:spcPct val="50000"/>
              </a:spcBef>
              <a:buClr>
                <a:srgbClr val="766A62"/>
              </a:buClr>
              <a:buFont typeface="Wingdings" pitchFamily="2" charset="2"/>
              <a:buChar char="§"/>
            </a:pPr>
            <a:r>
              <a:rPr lang="hr-HR" altLang="en-US" sz="2200" dirty="0">
                <a:solidFill>
                  <a:srgbClr val="00338D"/>
                </a:solidFill>
                <a:latin typeface="Helvetica" pitchFamily="34" charset="0"/>
                <a:ea typeface="MS PGothic" pitchFamily="34" charset="-128"/>
                <a:cs typeface="Helvetica" pitchFamily="34" charset="0"/>
              </a:rPr>
              <a:t>Financira projekte koji nadilaze potencijale</a:t>
            </a:r>
            <a:r>
              <a:rPr lang="en-US" altLang="en-US" sz="2200" dirty="0">
                <a:solidFill>
                  <a:srgbClr val="00338D"/>
                </a:solidFill>
                <a:latin typeface="Helvetica" pitchFamily="34" charset="0"/>
                <a:ea typeface="MS PGothic" pitchFamily="34" charset="-128"/>
                <a:cs typeface="Helvetica" pitchFamily="34" charset="0"/>
              </a:rPr>
              <a:t> </a:t>
            </a:r>
            <a:r>
              <a:rPr lang="hr-HR" altLang="en-US" sz="2200" dirty="0">
                <a:solidFill>
                  <a:srgbClr val="00338D"/>
                </a:solidFill>
                <a:latin typeface="Helvetica" pitchFamily="34" charset="0"/>
                <a:ea typeface="MS PGothic" pitchFamily="34" charset="-128"/>
                <a:cs typeface="Helvetica" pitchFamily="34" charset="0"/>
              </a:rPr>
              <a:t>distrikta</a:t>
            </a:r>
            <a:r>
              <a:rPr lang="en-US" altLang="en-US" sz="2200" dirty="0">
                <a:solidFill>
                  <a:srgbClr val="00338D"/>
                </a:solidFill>
                <a:latin typeface="Helvetica" pitchFamily="34" charset="0"/>
                <a:ea typeface="MS PGothic" pitchFamily="34" charset="-128"/>
                <a:cs typeface="Helvetica" pitchFamily="34" charset="0"/>
              </a:rPr>
              <a:t>/</a:t>
            </a:r>
            <a:r>
              <a:rPr lang="hr-HR" altLang="en-US" sz="2200" dirty="0">
                <a:solidFill>
                  <a:srgbClr val="00338D"/>
                </a:solidFill>
                <a:latin typeface="Helvetica" pitchFamily="34" charset="0"/>
                <a:ea typeface="MS PGothic" pitchFamily="34" charset="-128"/>
                <a:cs typeface="Helvetica" pitchFamily="34" charset="0"/>
              </a:rPr>
              <a:t>klubova</a:t>
            </a:r>
            <a:endParaRPr lang="en-US" altLang="en-US" sz="2200" dirty="0">
              <a:solidFill>
                <a:srgbClr val="00338D"/>
              </a:solidFill>
              <a:latin typeface="Helvetica" pitchFamily="34" charset="0"/>
              <a:ea typeface="MS PGothic" pitchFamily="34" charset="-128"/>
              <a:cs typeface="Helvetica" pitchFamily="34" charset="0"/>
            </a:endParaRPr>
          </a:p>
          <a:p>
            <a:pPr eaLnBrk="0" hangingPunct="0">
              <a:spcBef>
                <a:spcPct val="50000"/>
              </a:spcBef>
              <a:buClr>
                <a:srgbClr val="766A62"/>
              </a:buClr>
              <a:buFont typeface="Wingdings" pitchFamily="2" charset="2"/>
              <a:buChar char="§"/>
            </a:pPr>
            <a:r>
              <a:rPr lang="hr-HR" altLang="en-US" sz="2200" dirty="0">
                <a:solidFill>
                  <a:srgbClr val="00338D"/>
                </a:solidFill>
                <a:latin typeface="Helvetica" pitchFamily="34" charset="0"/>
                <a:ea typeface="MS PGothic" pitchFamily="34" charset="-128"/>
                <a:cs typeface="Helvetica" pitchFamily="34" charset="0"/>
              </a:rPr>
              <a:t>Razvija inicijative za financijsku pomoć kako bi pomogli </a:t>
            </a:r>
            <a:r>
              <a:rPr lang="en-US" altLang="en-US" sz="2200" dirty="0">
                <a:solidFill>
                  <a:srgbClr val="00338D"/>
                </a:solidFill>
                <a:latin typeface="Helvetica" pitchFamily="34" charset="0"/>
                <a:ea typeface="MS PGothic" pitchFamily="34" charset="-128"/>
                <a:cs typeface="Helvetica" pitchFamily="34" charset="0"/>
              </a:rPr>
              <a:t>Lions</a:t>
            </a:r>
            <a:r>
              <a:rPr lang="hr-HR" altLang="en-US" sz="2200" dirty="0">
                <a:solidFill>
                  <a:srgbClr val="00338D"/>
                </a:solidFill>
                <a:latin typeface="Helvetica" pitchFamily="34" charset="0"/>
                <a:ea typeface="MS PGothic" pitchFamily="34" charset="-128"/>
                <a:cs typeface="Helvetica" pitchFamily="34" charset="0"/>
              </a:rPr>
              <a:t>ima da bolje pomažu zajednici</a:t>
            </a:r>
            <a:endParaRPr lang="en-US" altLang="en-US" sz="2200" dirty="0">
              <a:solidFill>
                <a:srgbClr val="00338D"/>
              </a:solidFill>
              <a:latin typeface="Helvetica" pitchFamily="34" charset="0"/>
              <a:ea typeface="MS PGothic" pitchFamily="34" charset="-128"/>
              <a:cs typeface="Helvetica" pitchFamily="34" charset="0"/>
            </a:endParaRPr>
          </a:p>
        </p:txBody>
      </p:sp>
      <p:pic>
        <p:nvPicPr>
          <p:cNvPr id="8" name="Picture 2" descr="H:\Documents\photos\Nepal_MR_FebMar12_Immunization  335.jpg"/>
          <p:cNvPicPr>
            <a:picLocks noChangeAspect="1" noChangeArrowheads="1"/>
          </p:cNvPicPr>
          <p:nvPr/>
        </p:nvPicPr>
        <p:blipFill rotWithShape="1">
          <a:blip r:embed="rId4"/>
          <a:srcRect/>
          <a:stretch/>
        </p:blipFill>
        <p:spPr bwMode="auto">
          <a:xfrm>
            <a:off x="4724400" y="1752600"/>
            <a:ext cx="4016375" cy="35052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8079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Vrste</a:t>
            </a:r>
            <a:r>
              <a:rPr lang="en-US" dirty="0"/>
              <a:t> Grant</a:t>
            </a:r>
            <a:r>
              <a:rPr lang="hr-HR" dirty="0"/>
              <a:t>ova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7061298"/>
              </p:ext>
            </p:extLst>
          </p:nvPr>
        </p:nvGraphicFramePr>
        <p:xfrm>
          <a:off x="-152400" y="914400"/>
          <a:ext cx="8915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80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r-HR" dirty="0"/>
              <a:t>Naš</a:t>
            </a:r>
            <a:r>
              <a:rPr lang="en-US" dirty="0"/>
              <a:t> </a:t>
            </a:r>
            <a:r>
              <a:rPr lang="hr-HR" dirty="0"/>
              <a:t>utjecaj</a:t>
            </a:r>
            <a:endParaRPr lang="en-US" dirty="0"/>
          </a:p>
        </p:txBody>
      </p:sp>
    </p:spTree>
    <p:extLst>
      <p:ext uri="{BB962C8B-B14F-4D97-AF65-F5344CB8AC3E}">
        <p14:creationId xmlns:p14="http://schemas.microsoft.com/office/powerpoint/2010/main" val="183434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Zašto bi </a:t>
            </a:r>
            <a:r>
              <a:rPr lang="en-US" dirty="0"/>
              <a:t>Lions</a:t>
            </a:r>
            <a:r>
              <a:rPr lang="hr-HR" dirty="0"/>
              <a:t>i</a:t>
            </a:r>
            <a:r>
              <a:rPr lang="en-US" dirty="0"/>
              <a:t> </a:t>
            </a:r>
            <a:r>
              <a:rPr lang="hr-HR" dirty="0"/>
              <a:t>podupirali</a:t>
            </a:r>
            <a:r>
              <a:rPr lang="en-US" dirty="0"/>
              <a:t> LCIF?</a:t>
            </a:r>
          </a:p>
        </p:txBody>
      </p:sp>
      <p:sp>
        <p:nvSpPr>
          <p:cNvPr id="7" name="TextBox 1"/>
          <p:cNvSpPr txBox="1">
            <a:spLocks noChangeArrowheads="1"/>
          </p:cNvSpPr>
          <p:nvPr/>
        </p:nvSpPr>
        <p:spPr bwMode="auto">
          <a:xfrm>
            <a:off x="5029200" y="1676400"/>
            <a:ext cx="3810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spcAft>
                <a:spcPts val="1200"/>
              </a:spcAft>
              <a:buFont typeface="Wingdings" pitchFamily="2" charset="2"/>
              <a:buChar char="§"/>
            </a:pPr>
            <a:r>
              <a:rPr lang="en-US" altLang="en-US" sz="2200" dirty="0">
                <a:solidFill>
                  <a:srgbClr val="00338D"/>
                </a:solidFill>
                <a:latin typeface="Helvetica" charset="0"/>
                <a:cs typeface="Helvetica" charset="0"/>
              </a:rPr>
              <a:t>LCIF </a:t>
            </a:r>
            <a:r>
              <a:rPr lang="hr-HR" altLang="en-US" sz="2200" dirty="0">
                <a:solidFill>
                  <a:srgbClr val="00338D"/>
                </a:solidFill>
                <a:latin typeface="Helvetica" charset="0"/>
                <a:cs typeface="Helvetica" charset="0"/>
              </a:rPr>
              <a:t>je naša</a:t>
            </a:r>
            <a:r>
              <a:rPr lang="en-US" altLang="en-US" sz="2200" dirty="0">
                <a:solidFill>
                  <a:srgbClr val="00338D"/>
                </a:solidFill>
                <a:latin typeface="Helvetica" charset="0"/>
                <a:cs typeface="Helvetica" charset="0"/>
              </a:rPr>
              <a:t> </a:t>
            </a:r>
            <a:r>
              <a:rPr lang="hr-HR" altLang="en-US" sz="2200" dirty="0">
                <a:solidFill>
                  <a:srgbClr val="00338D"/>
                </a:solidFill>
                <a:latin typeface="Helvetica" charset="0"/>
                <a:cs typeface="Helvetica" charset="0"/>
              </a:rPr>
              <a:t>fondacija</a:t>
            </a:r>
            <a:endParaRPr lang="en-US" altLang="en-US" sz="2200" dirty="0">
              <a:solidFill>
                <a:srgbClr val="00338D"/>
              </a:solidFill>
              <a:latin typeface="Helvetica" charset="0"/>
              <a:cs typeface="Helvetica" charset="0"/>
            </a:endParaRPr>
          </a:p>
          <a:p>
            <a:pPr>
              <a:spcAft>
                <a:spcPts val="1200"/>
              </a:spcAft>
              <a:buFont typeface="Wingdings" pitchFamily="2" charset="2"/>
              <a:buChar char="§"/>
            </a:pPr>
            <a:r>
              <a:rPr lang="hr-HR" altLang="en-US" sz="2200" dirty="0">
                <a:solidFill>
                  <a:srgbClr val="00338D"/>
                </a:solidFill>
                <a:latin typeface="Helvetica" charset="0"/>
                <a:cs typeface="Helvetica" charset="0"/>
              </a:rPr>
              <a:t>Pomaže lokalnim i globalnim humanitarnim projektima</a:t>
            </a:r>
            <a:r>
              <a:rPr lang="en-US" altLang="en-US" sz="2200" dirty="0">
                <a:solidFill>
                  <a:srgbClr val="00338D"/>
                </a:solidFill>
                <a:latin typeface="Helvetica" charset="0"/>
                <a:cs typeface="Helvetica" charset="0"/>
              </a:rPr>
              <a:t> Lions</a:t>
            </a:r>
            <a:r>
              <a:rPr lang="hr-HR" altLang="en-US" sz="2200" dirty="0">
                <a:solidFill>
                  <a:srgbClr val="00338D"/>
                </a:solidFill>
                <a:latin typeface="Helvetica" charset="0"/>
                <a:cs typeface="Helvetica" charset="0"/>
              </a:rPr>
              <a:t>a</a:t>
            </a:r>
            <a:endParaRPr lang="en-US" altLang="en-US" sz="2200" dirty="0">
              <a:solidFill>
                <a:srgbClr val="00338D"/>
              </a:solidFill>
              <a:latin typeface="Helvetica" charset="0"/>
              <a:cs typeface="Helvetica" charset="0"/>
            </a:endParaRPr>
          </a:p>
          <a:p>
            <a:pPr>
              <a:spcAft>
                <a:spcPts val="1200"/>
              </a:spcAft>
              <a:buFont typeface="Wingdings" pitchFamily="2" charset="2"/>
              <a:buChar char="§"/>
            </a:pPr>
            <a:r>
              <a:rPr lang="hr-HR" altLang="en-US" sz="2200" dirty="0">
                <a:solidFill>
                  <a:srgbClr val="00338D"/>
                </a:solidFill>
                <a:latin typeface="Helvetica" charset="0"/>
                <a:cs typeface="Helvetica" charset="0"/>
              </a:rPr>
              <a:t>Pomaže</a:t>
            </a:r>
            <a:r>
              <a:rPr lang="en-US" altLang="en-US" sz="2200" dirty="0">
                <a:solidFill>
                  <a:srgbClr val="00338D"/>
                </a:solidFill>
                <a:latin typeface="Helvetica" charset="0"/>
                <a:cs typeface="Helvetica" charset="0"/>
              </a:rPr>
              <a:t> Lions</a:t>
            </a:r>
            <a:r>
              <a:rPr lang="hr-HR" altLang="en-US" sz="2200" dirty="0">
                <a:solidFill>
                  <a:srgbClr val="00338D"/>
                </a:solidFill>
                <a:latin typeface="Helvetica" charset="0"/>
                <a:cs typeface="Helvetica" charset="0"/>
              </a:rPr>
              <a:t>ima</a:t>
            </a:r>
            <a:r>
              <a:rPr lang="en-US" altLang="en-US" sz="2200" dirty="0">
                <a:solidFill>
                  <a:srgbClr val="00338D"/>
                </a:solidFill>
                <a:latin typeface="Helvetica" charset="0"/>
                <a:cs typeface="Helvetica" charset="0"/>
              </a:rPr>
              <a:t> </a:t>
            </a:r>
            <a:r>
              <a:rPr lang="hr-HR" altLang="en-US" sz="2200" dirty="0">
                <a:solidFill>
                  <a:srgbClr val="00338D"/>
                </a:solidFill>
                <a:latin typeface="Helvetica" charset="0"/>
                <a:cs typeface="Helvetica" charset="0"/>
              </a:rPr>
              <a:t>realizirati velike projekte i</a:t>
            </a:r>
            <a:r>
              <a:rPr lang="en-US" altLang="en-US" sz="2200" dirty="0">
                <a:solidFill>
                  <a:srgbClr val="00338D"/>
                </a:solidFill>
                <a:latin typeface="Helvetica" charset="0"/>
                <a:cs typeface="Helvetica" charset="0"/>
              </a:rPr>
              <a:t> </a:t>
            </a:r>
            <a:r>
              <a:rPr lang="hr-HR" altLang="en-US" sz="2200" dirty="0">
                <a:solidFill>
                  <a:srgbClr val="00338D"/>
                </a:solidFill>
                <a:latin typeface="Helvetica" charset="0"/>
                <a:cs typeface="Helvetica" charset="0"/>
              </a:rPr>
              <a:t>inicijative</a:t>
            </a:r>
            <a:endParaRPr lang="en-US" altLang="en-US" sz="2200" dirty="0">
              <a:solidFill>
                <a:srgbClr val="00338D"/>
              </a:solidFill>
              <a:latin typeface="Helvetica" charset="0"/>
              <a:cs typeface="Helvetica" charset="0"/>
            </a:endParaRPr>
          </a:p>
          <a:p>
            <a:pPr>
              <a:spcAft>
                <a:spcPts val="1200"/>
              </a:spcAft>
              <a:buFont typeface="Wingdings" pitchFamily="2" charset="2"/>
              <a:buChar char="§"/>
            </a:pPr>
            <a:r>
              <a:rPr lang="hr-HR" altLang="en-US" sz="2200" dirty="0">
                <a:solidFill>
                  <a:srgbClr val="00338D"/>
                </a:solidFill>
                <a:latin typeface="Helvetica" charset="0"/>
                <a:cs typeface="Helvetica" charset="0"/>
              </a:rPr>
              <a:t>Igra jedinstvenu ulogu</a:t>
            </a:r>
            <a:endParaRPr lang="en-US" altLang="en-US" sz="2200" dirty="0">
              <a:solidFill>
                <a:srgbClr val="00338D"/>
              </a:solidFill>
              <a:latin typeface="Helvetica" charset="0"/>
              <a:cs typeface="Helvetica" charset="0"/>
            </a:endParaRPr>
          </a:p>
        </p:txBody>
      </p:sp>
      <p:pic>
        <p:nvPicPr>
          <p:cNvPr id="1026" name="Picture 2" descr="C:\Users\cbannon\Desktop\Photos\26478263486_f30882b195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880598"/>
            <a:ext cx="3881657" cy="307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6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57784" y="1219200"/>
            <a:ext cx="3425952" cy="2286000"/>
          </a:xfrm>
        </p:spPr>
      </p:pic>
      <p:pic>
        <p:nvPicPr>
          <p:cNvPr id="7" name="Content Placeholder 6"/>
          <p:cNvPicPr>
            <a:picLocks noGrp="1" noChangeAspect="1"/>
          </p:cNvPicPr>
          <p:nvPr>
            <p:ph sz="half" idx="10"/>
          </p:nvPr>
        </p:nvPicPr>
        <p:blipFill>
          <a:blip r:embed="rId4" cstate="email">
            <a:extLst>
              <a:ext uri="{28A0092B-C50C-407E-A947-70E740481C1C}">
                <a14:useLocalDpi xmlns:a14="http://schemas.microsoft.com/office/drawing/2010/main" val="0"/>
              </a:ext>
            </a:extLst>
          </a:blip>
          <a:stretch>
            <a:fillRect/>
          </a:stretch>
        </p:blipFill>
        <p:spPr>
          <a:xfrm>
            <a:off x="4800600" y="838200"/>
            <a:ext cx="3541776" cy="4724400"/>
          </a:xfrm>
        </p:spPr>
      </p:pic>
      <p:sp>
        <p:nvSpPr>
          <p:cNvPr id="4" name="Title 3"/>
          <p:cNvSpPr>
            <a:spLocks noGrp="1"/>
          </p:cNvSpPr>
          <p:nvPr>
            <p:ph type="title"/>
          </p:nvPr>
        </p:nvSpPr>
        <p:spPr/>
        <p:txBody>
          <a:bodyPr/>
          <a:lstStyle/>
          <a:p>
            <a:r>
              <a:rPr lang="hr-HR" dirty="0"/>
              <a:t>Obogaćivanje života</a:t>
            </a:r>
            <a:endParaRPr lang="en-US" dirty="0"/>
          </a:p>
        </p:txBody>
      </p:sp>
      <p:sp>
        <p:nvSpPr>
          <p:cNvPr id="6" name="Rectangle 5"/>
          <p:cNvSpPr/>
          <p:nvPr/>
        </p:nvSpPr>
        <p:spPr>
          <a:xfrm>
            <a:off x="-15240" y="3886200"/>
            <a:ext cx="4572000" cy="1200329"/>
          </a:xfrm>
          <a:prstGeom prst="rect">
            <a:avLst/>
          </a:prstGeom>
        </p:spPr>
        <p:txBody>
          <a:bodyPr>
            <a:spAutoFit/>
          </a:bodyPr>
          <a:lstStyle/>
          <a:p>
            <a:pPr algn="ctr">
              <a:spcBef>
                <a:spcPct val="50000"/>
              </a:spcBef>
            </a:pPr>
            <a:r>
              <a:rPr lang="hr-HR" sz="2400" dirty="0">
                <a:solidFill>
                  <a:srgbClr val="00338D"/>
                </a:solidFill>
                <a:latin typeface="Helvetica" charset="0"/>
                <a:cs typeface="Helvetica" charset="0"/>
              </a:rPr>
              <a:t>MI SMO STRASTVENI I BRIŽNI</a:t>
            </a:r>
            <a:br>
              <a:rPr lang="en-US" sz="2400" dirty="0">
                <a:solidFill>
                  <a:srgbClr val="00338D"/>
                </a:solidFill>
                <a:latin typeface="Helvetica" charset="0"/>
                <a:cs typeface="Helvetica" charset="0"/>
              </a:rPr>
            </a:br>
            <a:r>
              <a:rPr lang="en-US" sz="2400" dirty="0">
                <a:solidFill>
                  <a:srgbClr val="00338D"/>
                </a:solidFill>
                <a:latin typeface="Helvetica" charset="0"/>
                <a:cs typeface="Helvetica" charset="0"/>
              </a:rPr>
              <a:t>- </a:t>
            </a:r>
            <a:r>
              <a:rPr lang="hr-HR" sz="2400" dirty="0">
                <a:solidFill>
                  <a:srgbClr val="00338D"/>
                </a:solidFill>
                <a:latin typeface="Helvetica" charset="0"/>
                <a:cs typeface="Helvetica" charset="0"/>
              </a:rPr>
              <a:t>obogaćivanje života u zajednicama u cijelom svijetu</a:t>
            </a:r>
            <a:r>
              <a:rPr lang="en-US" sz="2400" dirty="0">
                <a:solidFill>
                  <a:srgbClr val="00338D"/>
                </a:solidFill>
                <a:latin typeface="Helvetica" charset="0"/>
                <a:cs typeface="Helvetica" charset="0"/>
              </a:rPr>
              <a:t>!</a:t>
            </a:r>
            <a:endParaRPr lang="en-US" sz="2400" dirty="0">
              <a:solidFill>
                <a:srgbClr val="00338D"/>
              </a:solidFill>
              <a:latin typeface="Helvetica" charset="0"/>
            </a:endParaRPr>
          </a:p>
        </p:txBody>
      </p:sp>
    </p:spTree>
    <p:extLst>
      <p:ext uri="{BB962C8B-B14F-4D97-AF65-F5344CB8AC3E}">
        <p14:creationId xmlns:p14="http://schemas.microsoft.com/office/powerpoint/2010/main" val="71262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hr-HR" dirty="0"/>
              <a:t>Pitanja i </a:t>
            </a:r>
            <a:r>
              <a:rPr lang="hr-HR" dirty="0" err="1"/>
              <a:t>Odgvori</a:t>
            </a:r>
            <a:endParaRPr lang="en-US" dirty="0"/>
          </a:p>
        </p:txBody>
      </p:sp>
    </p:spTree>
    <p:extLst>
      <p:ext uri="{BB962C8B-B14F-4D97-AF65-F5344CB8AC3E}">
        <p14:creationId xmlns:p14="http://schemas.microsoft.com/office/powerpoint/2010/main" val="130437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g_white_mosaic"/>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766A62"/>
          </a:solidFill>
          <a:ln w="9525">
            <a:noFill/>
            <a:miter lim="800000"/>
            <a:headEnd/>
            <a:tailEnd/>
          </a:ln>
        </p:spPr>
      </p:pic>
      <p:pic>
        <p:nvPicPr>
          <p:cNvPr id="9234" name="Picture 18" descr="O:\Foundation\Division\Photos\Youth\Denver, CO\Little Boy with Lions Flag 2 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2362201"/>
            <a:ext cx="1600200" cy="2133600"/>
          </a:xfrm>
          <a:prstGeom prst="rect">
            <a:avLst/>
          </a:prstGeom>
          <a:ln>
            <a:noFill/>
          </a:ln>
          <a:effectLst>
            <a:softEdge rad="112500"/>
          </a:effectLst>
        </p:spPr>
      </p:pic>
      <p:pic>
        <p:nvPicPr>
          <p:cNvPr id="9236" name="Picture 20" descr="O:\Foundation\Division\Photos\Special Olympics\Boise, ID\SO Boise Opening ey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0800" y="2362200"/>
            <a:ext cx="2286000" cy="2116137"/>
          </a:xfrm>
          <a:prstGeom prst="rect">
            <a:avLst/>
          </a:prstGeom>
          <a:ln>
            <a:noFill/>
          </a:ln>
          <a:effectLst>
            <a:softEdge rad="112500"/>
          </a:effectLst>
        </p:spPr>
      </p:pic>
      <p:pic>
        <p:nvPicPr>
          <p:cNvPr id="9232" name="Picture 16" descr="O:\Foundation\Division\Photos\Sight\LWSD China 2011\Shenzhen\DSC_04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0"/>
            <a:ext cx="2438400" cy="2362200"/>
          </a:xfrm>
          <a:prstGeom prst="rect">
            <a:avLst/>
          </a:prstGeom>
          <a:ln>
            <a:noFill/>
          </a:ln>
          <a:effectLst>
            <a:softEdge rad="112500"/>
          </a:effectLst>
        </p:spPr>
      </p:pic>
      <p:pic>
        <p:nvPicPr>
          <p:cNvPr id="9228" name="Picture 12" descr="O:\Foundation\Division\Photos\Youth - Lions Quest\Lions Quest-Memphis\CIMG31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362200"/>
            <a:ext cx="2641600" cy="2133600"/>
          </a:xfrm>
          <a:prstGeom prst="rect">
            <a:avLst/>
          </a:prstGeom>
          <a:ln>
            <a:noFill/>
          </a:ln>
          <a:effectLst>
            <a:softEdge rad="112500"/>
          </a:effectLst>
        </p:spPr>
      </p:pic>
      <p:pic>
        <p:nvPicPr>
          <p:cNvPr id="9229" name="Picture 13" descr="O:\Foundation\Division\Photos\Youth - Lions Quest\YTH_SiemReap_001 -2.jpg"/>
          <p:cNvPicPr>
            <a:picLocks noChangeAspect="1" noChangeArrowheads="1"/>
          </p:cNvPicPr>
          <p:nvPr/>
        </p:nvPicPr>
        <p:blipFill>
          <a:blip r:embed="rId8" cstate="screen">
            <a:extLst>
              <a:ext uri="{28A0092B-C50C-407E-A947-70E740481C1C}">
                <a14:useLocalDpi xmlns:a14="http://schemas.microsoft.com/office/drawing/2010/main"/>
              </a:ext>
            </a:extLst>
          </a:blip>
          <a:srcRect b="6452"/>
          <a:stretch>
            <a:fillRect/>
          </a:stretch>
        </p:blipFill>
        <p:spPr bwMode="auto">
          <a:xfrm>
            <a:off x="6324599" y="2362200"/>
            <a:ext cx="2819401" cy="2209800"/>
          </a:xfrm>
          <a:prstGeom prst="rect">
            <a:avLst/>
          </a:prstGeom>
          <a:ln>
            <a:noFill/>
          </a:ln>
          <a:effectLst>
            <a:softEdge rad="112500"/>
          </a:effectLst>
        </p:spPr>
      </p:pic>
      <p:pic>
        <p:nvPicPr>
          <p:cNvPr id="9227" name="Picture 11" descr="O:\Foundation\Division\Photos\Special Olympics\MedFest Chicago 2011\6192112093_1b4082b398_z.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8800" y="4419600"/>
            <a:ext cx="2878931" cy="2438400"/>
          </a:xfrm>
          <a:prstGeom prst="rect">
            <a:avLst/>
          </a:prstGeom>
          <a:ln>
            <a:noFill/>
          </a:ln>
          <a:effectLst>
            <a:softEdge rad="112500"/>
          </a:effectLst>
        </p:spPr>
      </p:pic>
      <p:pic>
        <p:nvPicPr>
          <p:cNvPr id="9224" name="Picture 8" descr="O:\Foundation\Division\Photos\Measles\Nepal Feb 2012\Nicole\IMG_062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48200" y="4419600"/>
            <a:ext cx="1676400" cy="2438400"/>
          </a:xfrm>
          <a:prstGeom prst="rect">
            <a:avLst/>
          </a:prstGeom>
          <a:ln>
            <a:noFill/>
          </a:ln>
          <a:effectLst>
            <a:softEdge rad="112500"/>
          </a:effectLst>
        </p:spPr>
      </p:pic>
      <p:pic>
        <p:nvPicPr>
          <p:cNvPr id="9233" name="Picture 17" descr="O:\Foundation\Division\Photos\Sight\Hospital in Nidadavole India Dec 06\Patients\Dr with large group of thankful women patient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7600" y="0"/>
            <a:ext cx="1676400" cy="2362200"/>
          </a:xfrm>
          <a:prstGeom prst="rect">
            <a:avLst/>
          </a:prstGeom>
          <a:ln>
            <a:noFill/>
          </a:ln>
          <a:effectLst>
            <a:softEdge rad="112500"/>
          </a:effectLst>
        </p:spPr>
      </p:pic>
      <p:pic>
        <p:nvPicPr>
          <p:cNvPr id="9238" name="Picture 22" descr="O:\Foundation\Division\Photos\Disaster\Earthquake\Japan\Fukuoka\fund raising\73262687.v1301386319.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81600" y="0"/>
            <a:ext cx="2390155" cy="2362200"/>
          </a:xfrm>
          <a:prstGeom prst="rect">
            <a:avLst/>
          </a:prstGeom>
          <a:ln>
            <a:noFill/>
          </a:ln>
          <a:effectLst>
            <a:softEdge rad="112500"/>
          </a:effectLst>
        </p:spPr>
      </p:pic>
      <p:sp>
        <p:nvSpPr>
          <p:cNvPr id="23" name="Rectangle 22"/>
          <p:cNvSpPr/>
          <p:nvPr/>
        </p:nvSpPr>
        <p:spPr>
          <a:xfrm>
            <a:off x="1392516" y="3075057"/>
            <a:ext cx="6408293" cy="1354217"/>
          </a:xfrm>
          <a:prstGeom prst="rect">
            <a:avLst/>
          </a:prstGeom>
          <a:noFill/>
          <a:effectLst/>
        </p:spPr>
        <p:txBody>
          <a:bodyPr wrap="none">
            <a:spAutoFit/>
          </a:bodyPr>
          <a:lstStyle/>
          <a:p>
            <a:pPr algn="ctr">
              <a:defRPr/>
            </a:pPr>
            <a:r>
              <a:rPr lang="hr-HR" sz="4100" b="1">
                <a:ln w="24500" cmpd="dbl">
                  <a:solidFill>
                    <a:srgbClr val="005EA4"/>
                  </a:solidFill>
                  <a:prstDash val="solid"/>
                  <a:miter lim="800000"/>
                </a:ln>
                <a:solidFill>
                  <a:srgbClr val="FFFF99"/>
                </a:solidFill>
                <a:effectLst>
                  <a:outerShdw blurRad="38100" dist="38100" dir="7020000" algn="tl">
                    <a:srgbClr val="000000">
                      <a:alpha val="35000"/>
                    </a:srgbClr>
                  </a:outerShdw>
                </a:effectLst>
              </a:rPr>
              <a:t>ZAHVALJUJEMO </a:t>
            </a:r>
          </a:p>
          <a:p>
            <a:pPr algn="ctr">
              <a:defRPr/>
            </a:pPr>
            <a:r>
              <a:rPr lang="hr-HR" sz="4100" b="1">
                <a:ln w="24500" cmpd="dbl">
                  <a:solidFill>
                    <a:srgbClr val="005EA4"/>
                  </a:solidFill>
                  <a:prstDash val="solid"/>
                  <a:miter lim="800000"/>
                </a:ln>
                <a:solidFill>
                  <a:srgbClr val="FFFF99"/>
                </a:solidFill>
                <a:effectLst>
                  <a:outerShdw blurRad="38100" dist="38100" dir="7020000" algn="tl">
                    <a:srgbClr val="000000">
                      <a:alpha val="35000"/>
                    </a:srgbClr>
                  </a:outerShdw>
                </a:effectLst>
              </a:rPr>
              <a:t>NA </a:t>
            </a:r>
            <a:r>
              <a:rPr lang="hr-HR"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VAŠEM</a:t>
            </a:r>
            <a:r>
              <a:rPr lang="en-U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 </a:t>
            </a:r>
            <a:r>
              <a:rPr lang="hr-HR"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DOPRINOSU</a:t>
            </a:r>
            <a:r>
              <a:rPr lang="en-U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a:t>
            </a:r>
          </a:p>
        </p:txBody>
      </p:sp>
      <p:pic>
        <p:nvPicPr>
          <p:cNvPr id="11266" name="Picture 2" descr="O:\Foundation\Division\Photos\Disaster\Tornado\Joplin, MO (PR)\joplin cleanu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2819400" cy="2362200"/>
          </a:xfrm>
          <a:prstGeom prst="rect">
            <a:avLst/>
          </a:prstGeom>
          <a:ln>
            <a:noFill/>
          </a:ln>
          <a:effectLst>
            <a:softEdge rad="112500"/>
          </a:effectLst>
        </p:spPr>
      </p:pic>
      <p:pic>
        <p:nvPicPr>
          <p:cNvPr id="11268" name="Picture 4" descr="O:\Foundation\Division\Photos\Disaster\Earthquake\Haiti\KaSondra's Feb 2012 visit\100_1356.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4465783"/>
            <a:ext cx="1905000" cy="2392217"/>
          </a:xfrm>
          <a:prstGeom prst="rect">
            <a:avLst/>
          </a:prstGeom>
          <a:ln>
            <a:noFill/>
          </a:ln>
          <a:effectLst>
            <a:softEdge rad="112500"/>
          </a:effectLst>
        </p:spPr>
      </p:pic>
      <p:pic>
        <p:nvPicPr>
          <p:cNvPr id="57352" name="Picture 9" descr="LCIF_sig_1_H-2line_1c_INV-RGB.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600" y="5943600"/>
            <a:ext cx="2224088" cy="649288"/>
          </a:xfrm>
          <a:prstGeom prst="rect">
            <a:avLst/>
          </a:prstGeom>
          <a:noFill/>
          <a:ln w="9525">
            <a:noFill/>
            <a:miter lim="800000"/>
            <a:headEnd/>
            <a:tailEnd/>
          </a:ln>
          <a:effectLst>
            <a:outerShdw rotWithShape="0">
              <a:srgbClr val="808080">
                <a:alpha val="39998"/>
              </a:srgbClr>
            </a:outerShdw>
          </a:effectLst>
        </p:spPr>
      </p:pic>
      <p:pic>
        <p:nvPicPr>
          <p:cNvPr id="11269" name="Picture 5" descr="H:\Profile\Desktop\Documents\measles\DSC027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24600" y="4521645"/>
            <a:ext cx="2819400" cy="2336355"/>
          </a:xfrm>
          <a:prstGeom prst="rect">
            <a:avLst/>
          </a:prstGeom>
          <a:ln>
            <a:noFill/>
          </a:ln>
          <a:effectLst>
            <a:softEdge rad="112500"/>
          </a:effectLst>
        </p:spPr>
      </p:pic>
    </p:spTree>
    <p:extLst>
      <p:ext uri="{BB962C8B-B14F-4D97-AF65-F5344CB8AC3E}">
        <p14:creationId xmlns:p14="http://schemas.microsoft.com/office/powerpoint/2010/main" val="30439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Što Vam pada na pamet kad mislite na</a:t>
            </a:r>
            <a:r>
              <a:rPr lang="en-US" dirty="0"/>
              <a:t> LCIF?</a:t>
            </a:r>
          </a:p>
        </p:txBody>
      </p:sp>
      <p:pic>
        <p:nvPicPr>
          <p:cNvPr id="5" name="Picture 3" descr="O:\Foundation\Division\Photos\Sight\PCI Nepal\PCI in nepa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7406" y="1066800"/>
            <a:ext cx="2116015"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descr="O:\Foundation\Division\Photos\Youth\Denver, CO\Two Little Girls Smilin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6342314" y="1066800"/>
            <a:ext cx="2146359"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8" descr="O:\Foundation\Division\Photos\Disaster\Earthquake\Japan\330A Concert Sendai\330A Sendai Concert 0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429000" y="1066800"/>
            <a:ext cx="2161309"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6" descr="O:\Foundation\Division\Photos\Special Olympics\small.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12034" y="3352801"/>
            <a:ext cx="2201386" cy="190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7" descr="O:\Foundation\Division\Photos\Disaster\Tornado\Joplin, MO (PR)\first respons_66.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450768" y="3343275"/>
            <a:ext cx="2199916" cy="1912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 descr="H:\Documents\photos\DSC02668.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305312" y="3343275"/>
            <a:ext cx="2170968" cy="1912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87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28600" y="1894697"/>
            <a:ext cx="4191000" cy="3144806"/>
          </a:xfrm>
        </p:spPr>
      </p:pic>
      <p:sp>
        <p:nvSpPr>
          <p:cNvPr id="8" name="Title 7"/>
          <p:cNvSpPr>
            <a:spLocks noGrp="1"/>
          </p:cNvSpPr>
          <p:nvPr>
            <p:ph type="title"/>
          </p:nvPr>
        </p:nvSpPr>
        <p:spPr/>
        <p:txBody>
          <a:bodyPr/>
          <a:lstStyle/>
          <a:p>
            <a:r>
              <a:rPr lang="hr-HR" dirty="0"/>
              <a:t>Ukratko o </a:t>
            </a:r>
            <a:r>
              <a:rPr lang="en-US" dirty="0"/>
              <a:t>LCIF</a:t>
            </a:r>
            <a:r>
              <a:rPr lang="hr-HR" dirty="0"/>
              <a:t>-u</a:t>
            </a:r>
            <a:endParaRPr lang="en-US" dirty="0"/>
          </a:p>
        </p:txBody>
      </p:sp>
      <p:sp>
        <p:nvSpPr>
          <p:cNvPr id="10" name="Rectangle 9"/>
          <p:cNvSpPr/>
          <p:nvPr/>
        </p:nvSpPr>
        <p:spPr>
          <a:xfrm>
            <a:off x="4724400" y="1371600"/>
            <a:ext cx="4038600" cy="3600986"/>
          </a:xfrm>
          <a:prstGeom prst="rect">
            <a:avLst/>
          </a:prstGeom>
        </p:spPr>
        <p:txBody>
          <a:bodyPr wrap="square">
            <a:spAutoFit/>
          </a:bodyPr>
          <a:lstStyle/>
          <a:p>
            <a:pPr marL="514350" indent="-342900">
              <a:spcBef>
                <a:spcPts val="1200"/>
              </a:spcBef>
              <a:buFont typeface="Wingdings" pitchFamily="2" charset="2"/>
              <a:buChar char="§"/>
              <a:defRPr/>
            </a:pPr>
            <a:r>
              <a:rPr lang="hr-HR" sz="2200" dirty="0">
                <a:solidFill>
                  <a:srgbClr val="00338D"/>
                </a:solidFill>
                <a:latin typeface="Helvetica" pitchFamily="34" charset="0"/>
                <a:ea typeface="MS PGothic" pitchFamily="34" charset="-128"/>
                <a:cs typeface="Helvetica" pitchFamily="34" charset="0"/>
              </a:rPr>
              <a:t>Osnovan</a:t>
            </a:r>
            <a:r>
              <a:rPr lang="en-US" sz="2200" dirty="0">
                <a:solidFill>
                  <a:srgbClr val="00338D"/>
                </a:solidFill>
                <a:latin typeface="Helvetica" pitchFamily="34" charset="0"/>
                <a:ea typeface="MS PGothic" pitchFamily="34" charset="-128"/>
                <a:cs typeface="Helvetica" pitchFamily="34" charset="0"/>
              </a:rPr>
              <a:t> 1968</a:t>
            </a:r>
            <a:r>
              <a:rPr lang="hr-HR" sz="2200" dirty="0">
                <a:solidFill>
                  <a:srgbClr val="00338D"/>
                </a:solidFill>
                <a:latin typeface="Helvetica" pitchFamily="34" charset="0"/>
                <a:ea typeface="MS PGothic" pitchFamily="34" charset="-128"/>
                <a:cs typeface="Helvetica" pitchFamily="34" charset="0"/>
              </a:rPr>
              <a:t>.</a:t>
            </a:r>
            <a:r>
              <a:rPr lang="en-US" sz="2200" dirty="0">
                <a:solidFill>
                  <a:srgbClr val="00338D"/>
                </a:solidFill>
                <a:latin typeface="Helvetica" pitchFamily="34" charset="0"/>
                <a:ea typeface="MS PGothic" pitchFamily="34" charset="-128"/>
                <a:cs typeface="Helvetica" pitchFamily="34" charset="0"/>
              </a:rPr>
              <a:t> - </a:t>
            </a:r>
            <a:r>
              <a:rPr lang="hr-HR" sz="2200" dirty="0">
                <a:solidFill>
                  <a:srgbClr val="00338D"/>
                </a:solidFill>
                <a:latin typeface="Helvetica" pitchFamily="34" charset="0"/>
                <a:ea typeface="MS PGothic" pitchFamily="34" charset="-128"/>
                <a:cs typeface="Helvetica" pitchFamily="34" charset="0"/>
              </a:rPr>
              <a:t>službeni</a:t>
            </a:r>
            <a:r>
              <a:rPr lang="en-US" sz="2200" dirty="0">
                <a:solidFill>
                  <a:srgbClr val="00338D"/>
                </a:solidFill>
                <a:latin typeface="Helvetica" pitchFamily="34" charset="0"/>
                <a:ea typeface="MS PGothic" pitchFamily="34" charset="-128"/>
                <a:cs typeface="Helvetica" pitchFamily="34" charset="0"/>
              </a:rPr>
              <a:t> fond </a:t>
            </a:r>
            <a:r>
              <a:rPr lang="hr-HR" sz="2200" dirty="0">
                <a:solidFill>
                  <a:srgbClr val="00338D"/>
                </a:solidFill>
                <a:latin typeface="Helvetica" pitchFamily="34" charset="0"/>
                <a:ea typeface="MS PGothic" pitchFamily="34" charset="-128"/>
                <a:cs typeface="Helvetica" pitchFamily="34" charset="0"/>
              </a:rPr>
              <a:t>organizacije </a:t>
            </a:r>
            <a:r>
              <a:rPr lang="en-US" sz="2200" dirty="0">
                <a:solidFill>
                  <a:srgbClr val="00338D"/>
                </a:solidFill>
                <a:latin typeface="Helvetica" pitchFamily="34" charset="0"/>
                <a:ea typeface="MS PGothic" pitchFamily="34" charset="-128"/>
                <a:cs typeface="Helvetica" pitchFamily="34" charset="0"/>
              </a:rPr>
              <a:t>Lions Clubs International, </a:t>
            </a:r>
            <a:r>
              <a:rPr lang="hr-HR" sz="2200" dirty="0">
                <a:solidFill>
                  <a:srgbClr val="00338D"/>
                </a:solidFill>
                <a:latin typeface="Helvetica" pitchFamily="34" charset="0"/>
                <a:ea typeface="MS PGothic" pitchFamily="34" charset="-128"/>
                <a:cs typeface="Helvetica" pitchFamily="34" charset="0"/>
              </a:rPr>
              <a:t>daje</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potporu</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klubovima</a:t>
            </a:r>
            <a:endParaRPr lang="en-US" sz="2200" dirty="0">
              <a:solidFill>
                <a:srgbClr val="00338D"/>
              </a:solidFill>
              <a:latin typeface="Helvetica" pitchFamily="34" charset="0"/>
              <a:ea typeface="MS PGothic" pitchFamily="34" charset="-128"/>
              <a:cs typeface="Helvetica" pitchFamily="34" charset="0"/>
            </a:endParaRPr>
          </a:p>
          <a:p>
            <a:pPr marL="514350" indent="-342900">
              <a:spcBef>
                <a:spcPts val="1200"/>
              </a:spcBef>
              <a:buFont typeface="Wingdings" pitchFamily="2" charset="2"/>
              <a:buChar char="§"/>
              <a:defRPr/>
            </a:pPr>
            <a:r>
              <a:rPr lang="hr-HR" sz="2200" dirty="0">
                <a:solidFill>
                  <a:srgbClr val="00338D"/>
                </a:solidFill>
                <a:latin typeface="Helvetica" pitchFamily="34" charset="0"/>
                <a:ea typeface="MS PGothic" pitchFamily="34" charset="-128"/>
                <a:cs typeface="Helvetica" pitchFamily="34" charset="0"/>
              </a:rPr>
              <a:t>Pruža </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financiranje za</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velike</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projekte</a:t>
            </a:r>
            <a:endParaRPr lang="en-US" sz="2200" dirty="0">
              <a:solidFill>
                <a:srgbClr val="00338D"/>
              </a:solidFill>
              <a:latin typeface="Helvetica" pitchFamily="34" charset="0"/>
              <a:ea typeface="MS PGothic" pitchFamily="34" charset="-128"/>
              <a:cs typeface="Helvetica" pitchFamily="34" charset="0"/>
            </a:endParaRPr>
          </a:p>
          <a:p>
            <a:pPr marL="514350" indent="-342900">
              <a:spcBef>
                <a:spcPts val="1200"/>
              </a:spcBef>
              <a:buFont typeface="Wingdings" pitchFamily="2" charset="2"/>
              <a:buChar char="§"/>
              <a:defRPr/>
            </a:pPr>
            <a:r>
              <a:rPr lang="hr-HR" sz="2200" dirty="0">
                <a:solidFill>
                  <a:srgbClr val="00338D"/>
                </a:solidFill>
                <a:latin typeface="Helvetica" pitchFamily="34" charset="0"/>
                <a:ea typeface="MS PGothic" pitchFamily="34" charset="-128"/>
                <a:cs typeface="Helvetica" pitchFamily="34" charset="0"/>
              </a:rPr>
              <a:t>Ovisi o donacijama</a:t>
            </a:r>
            <a:endParaRPr lang="en-US" sz="2200" dirty="0">
              <a:solidFill>
                <a:srgbClr val="00338D"/>
              </a:solidFill>
              <a:latin typeface="Helvetica" pitchFamily="34" charset="0"/>
              <a:ea typeface="MS PGothic" pitchFamily="34" charset="-128"/>
              <a:cs typeface="Helvetica" pitchFamily="34" charset="0"/>
            </a:endParaRPr>
          </a:p>
          <a:p>
            <a:pPr marL="514350" indent="-342900">
              <a:spcBef>
                <a:spcPts val="1200"/>
              </a:spcBef>
              <a:buFont typeface="Wingdings" pitchFamily="2" charset="2"/>
              <a:buChar char="§"/>
              <a:defRPr/>
            </a:pPr>
            <a:r>
              <a:rPr lang="hr-HR" sz="2200" dirty="0">
                <a:solidFill>
                  <a:srgbClr val="00338D"/>
                </a:solidFill>
                <a:latin typeface="Helvetica" pitchFamily="34" charset="0"/>
                <a:ea typeface="MS PGothic" pitchFamily="34" charset="-128"/>
                <a:cs typeface="Helvetica" pitchFamily="34" charset="0"/>
              </a:rPr>
              <a:t>Do sada donirano više od</a:t>
            </a:r>
            <a:r>
              <a:rPr lang="en-US" sz="2200" dirty="0">
                <a:solidFill>
                  <a:srgbClr val="00338D"/>
                </a:solidFill>
                <a:latin typeface="Helvetica" pitchFamily="34" charset="0"/>
                <a:ea typeface="MS PGothic" pitchFamily="34" charset="-128"/>
                <a:cs typeface="Helvetica" pitchFamily="34" charset="0"/>
              </a:rPr>
              <a:t> US$950 </a:t>
            </a:r>
            <a:r>
              <a:rPr lang="hr-HR" sz="2200">
                <a:solidFill>
                  <a:srgbClr val="00338D"/>
                </a:solidFill>
                <a:latin typeface="Helvetica" pitchFamily="34" charset="0"/>
                <a:ea typeface="MS PGothic" pitchFamily="34" charset="-128"/>
                <a:cs typeface="Helvetica" pitchFamily="34" charset="0"/>
              </a:rPr>
              <a:t>milijuna</a:t>
            </a:r>
            <a:endParaRPr lang="en-US" sz="2200" dirty="0">
              <a:solidFill>
                <a:srgbClr val="00338D"/>
              </a:solidFill>
              <a:latin typeface="Helvetica" charset="0"/>
              <a:ea typeface="ＭＳ Ｐゴシック" charset="-128"/>
            </a:endParaRPr>
          </a:p>
        </p:txBody>
      </p:sp>
    </p:spTree>
    <p:extLst>
      <p:ext uri="{BB962C8B-B14F-4D97-AF65-F5344CB8AC3E}">
        <p14:creationId xmlns:p14="http://schemas.microsoft.com/office/powerpoint/2010/main" val="360343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mond 19"/>
          <p:cNvSpPr/>
          <p:nvPr/>
        </p:nvSpPr>
        <p:spPr bwMode="auto">
          <a:xfrm>
            <a:off x="1143000" y="0"/>
            <a:ext cx="6858000" cy="6324600"/>
          </a:xfrm>
          <a:prstGeom prst="diamond">
            <a:avLst/>
          </a:prstGeom>
          <a:blipFill>
            <a:blip r:embed="rId3"/>
            <a:tile tx="0" ty="0" sx="100000" sy="100000" flip="none" algn="tl"/>
          </a:blipFill>
          <a:ln w="9525" cap="flat" cmpd="sng" algn="ctr">
            <a:solidFill>
              <a:srgbClr val="004B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8" name="Picture 4" descr="H:\Beijing (14).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1600200" y="228600"/>
            <a:ext cx="2743200" cy="2743200"/>
          </a:xfrm>
          <a:prstGeom prst="roundRect">
            <a:avLst/>
          </a:prstGeom>
          <a:noFill/>
          <a:ln>
            <a:solidFill>
              <a:srgbClr val="004BD2"/>
            </a:solidFill>
          </a:ln>
          <a:extLst>
            <a:ext uri="{909E8E84-426E-40DD-AFC4-6F175D3DCCD1}">
              <a14:hiddenFill xmlns:a14="http://schemas.microsoft.com/office/drawing/2010/main">
                <a:solidFill>
                  <a:srgbClr val="FFFFFF"/>
                </a:solidFill>
              </a14:hiddenFill>
            </a:ext>
          </a:extLst>
        </p:spPr>
      </p:pic>
      <p:pic>
        <p:nvPicPr>
          <p:cNvPr id="9" name="Picture 5" descr="H:\disaster2.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724400" y="228600"/>
            <a:ext cx="2743200" cy="2743200"/>
          </a:xfrm>
          <a:prstGeom prst="roundRect">
            <a:avLst/>
          </a:prstGeom>
          <a:noFill/>
          <a:ln>
            <a:solidFill>
              <a:srgbClr val="004BD2"/>
            </a:solidFill>
          </a:ln>
          <a:extLst>
            <a:ext uri="{909E8E84-426E-40DD-AFC4-6F175D3DCCD1}">
              <a14:hiddenFill xmlns:a14="http://schemas.microsoft.com/office/drawing/2010/main">
                <a:solidFill>
                  <a:srgbClr val="FFFFFF"/>
                </a:solidFill>
              </a14:hiddenFill>
            </a:ext>
          </a:extLst>
        </p:spPr>
      </p:pic>
      <p:pic>
        <p:nvPicPr>
          <p:cNvPr id="10" name="Picture 6" descr="O:\Foundation\Division\Photos\Youth - Lions Quest\Kansas high school Lions Quest Sept 2013\Kansas_Photo_Credit_Dan_Morris_8396.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04849" y="3276600"/>
            <a:ext cx="2743200" cy="2743200"/>
          </a:xfrm>
          <a:prstGeom prst="roundRect">
            <a:avLst/>
          </a:prstGeom>
          <a:noFill/>
          <a:ln>
            <a:solidFill>
              <a:srgbClr val="004BD2"/>
            </a:solidFill>
          </a:ln>
          <a:extLst>
            <a:ext uri="{909E8E84-426E-40DD-AFC4-6F175D3DCCD1}">
              <a14:hiddenFill xmlns:a14="http://schemas.microsoft.com/office/drawing/2010/main">
                <a:solidFill>
                  <a:srgbClr val="FFFFFF"/>
                </a:solidFill>
              </a14:hiddenFill>
            </a:ext>
          </a:extLst>
        </p:spPr>
      </p:pic>
      <p:pic>
        <p:nvPicPr>
          <p:cNvPr id="11" name="Picture 7" descr="H:\measles_Uganda.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b="-1695"/>
          <a:stretch/>
        </p:blipFill>
        <p:spPr bwMode="auto">
          <a:xfrm>
            <a:off x="4724400" y="3276600"/>
            <a:ext cx="2743200" cy="2743200"/>
          </a:xfrm>
          <a:prstGeom prst="roundRect">
            <a:avLst/>
          </a:prstGeom>
          <a:noFill/>
          <a:ln>
            <a:solidFill>
              <a:srgbClr val="004BD2"/>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4809512" y="5465802"/>
            <a:ext cx="2627642" cy="553998"/>
          </a:xfrm>
          <a:prstGeom prst="rect">
            <a:avLst/>
          </a:prstGeom>
          <a:noFill/>
        </p:spPr>
        <p:txBody>
          <a:bodyPr wrap="none" lIns="91440" tIns="45720" rIns="91440" bIns="45720">
            <a:spAutoFit/>
          </a:bodyPr>
          <a:lstStyle/>
          <a:p>
            <a:pPr algn="ctr"/>
            <a:r>
              <a:rPr lang="en-US" sz="3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Humanitar</a:t>
            </a:r>
            <a:r>
              <a:rPr lang="hr-H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7" name="Rectangle 16"/>
          <p:cNvSpPr/>
          <p:nvPr/>
        </p:nvSpPr>
        <p:spPr>
          <a:xfrm>
            <a:off x="2425818" y="5479699"/>
            <a:ext cx="1200970" cy="553998"/>
          </a:xfrm>
          <a:prstGeom prst="rect">
            <a:avLst/>
          </a:prstGeom>
          <a:noFill/>
        </p:spPr>
        <p:txBody>
          <a:bodyPr wrap="none" lIns="91440" tIns="45720" rIns="91440" bIns="45720">
            <a:spAutoFit/>
          </a:bodyPr>
          <a:lstStyle/>
          <a:p>
            <a:pPr algn="ctr"/>
            <a:r>
              <a:rPr lang="hr-H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Mladi</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8" name="Rectangle 17"/>
          <p:cNvSpPr/>
          <p:nvPr/>
        </p:nvSpPr>
        <p:spPr>
          <a:xfrm>
            <a:off x="2578199" y="2397948"/>
            <a:ext cx="796500" cy="553998"/>
          </a:xfrm>
          <a:prstGeom prst="rect">
            <a:avLst/>
          </a:prstGeom>
          <a:noFill/>
        </p:spPr>
        <p:txBody>
          <a:bodyPr wrap="none" lIns="91440" tIns="45720" rIns="91440" bIns="45720">
            <a:spAutoFit/>
          </a:bodyPr>
          <a:lstStyle/>
          <a:p>
            <a:pPr algn="ctr"/>
            <a:r>
              <a:rPr lang="hr-H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Vid</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9" name="Rectangle 18"/>
          <p:cNvSpPr/>
          <p:nvPr/>
        </p:nvSpPr>
        <p:spPr>
          <a:xfrm>
            <a:off x="5049164" y="2440560"/>
            <a:ext cx="2148345" cy="553998"/>
          </a:xfrm>
          <a:prstGeom prst="rect">
            <a:avLst/>
          </a:prstGeom>
          <a:noFill/>
        </p:spPr>
        <p:txBody>
          <a:bodyPr wrap="none" lIns="91440" tIns="45720" rIns="91440" bIns="45720">
            <a:spAutoFit/>
          </a:bodyPr>
          <a:lstStyle/>
          <a:p>
            <a:pPr algn="ctr"/>
            <a:r>
              <a:rPr lang="hr-H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Katastrofe</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24310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Pružanje pomoći kod prirodnih katastrofa</a:t>
            </a:r>
            <a:endParaRPr lang="en-US" dirty="0"/>
          </a:p>
        </p:txBody>
      </p:sp>
      <p:sp>
        <p:nvSpPr>
          <p:cNvPr id="7" name="Rectangle 1"/>
          <p:cNvSpPr>
            <a:spLocks noChangeArrowheads="1"/>
          </p:cNvSpPr>
          <p:nvPr/>
        </p:nvSpPr>
        <p:spPr bwMode="auto">
          <a:xfrm>
            <a:off x="335973" y="990600"/>
            <a:ext cx="4038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buFont typeface="Wingdings" pitchFamily="2" charset="2"/>
              <a:buChar char="§"/>
            </a:pPr>
            <a:r>
              <a:rPr lang="en-US" altLang="en-US" sz="2400" dirty="0">
                <a:solidFill>
                  <a:srgbClr val="00338D"/>
                </a:solidFill>
                <a:latin typeface="Helvetica" pitchFamily="34" charset="0"/>
                <a:ea typeface="ＭＳ Ｐゴシック" charset="-128"/>
                <a:cs typeface="Helvetica" pitchFamily="34" charset="0"/>
              </a:rPr>
              <a:t>LCIF</a:t>
            </a:r>
            <a:r>
              <a:rPr lang="hr-HR" altLang="en-US" sz="2400" dirty="0">
                <a:solidFill>
                  <a:srgbClr val="00338D"/>
                </a:solidFill>
                <a:latin typeface="Helvetica" pitchFamily="34" charset="0"/>
                <a:ea typeface="ＭＳ Ｐゴシック" charset="-128"/>
                <a:cs typeface="Helvetica" pitchFamily="34" charset="0"/>
              </a:rPr>
              <a:t>-ova prva financijska pomoć je bila za poplavljena područja</a:t>
            </a:r>
            <a:endParaRPr lang="en-US" altLang="en-US" sz="2400" dirty="0">
              <a:solidFill>
                <a:srgbClr val="00338D"/>
              </a:solidFill>
              <a:latin typeface="Helvetica" pitchFamily="34" charset="0"/>
              <a:ea typeface="ＭＳ Ｐゴシック" charset="-128"/>
              <a:cs typeface="Helvetica" pitchFamily="34" charset="0"/>
            </a:endParaRPr>
          </a:p>
          <a:p>
            <a:pPr eaLnBrk="0" hangingPunct="0">
              <a:spcBef>
                <a:spcPct val="50000"/>
              </a:spcBef>
              <a:buFont typeface="Wingdings" pitchFamily="2" charset="2"/>
              <a:buChar char="§"/>
            </a:pPr>
            <a:r>
              <a:rPr lang="hr-HR" altLang="en-US" sz="2400" dirty="0">
                <a:solidFill>
                  <a:srgbClr val="00338D"/>
                </a:solidFill>
                <a:latin typeface="Helvetica" pitchFamily="34" charset="0"/>
                <a:ea typeface="ＭＳ Ｐゴシック" charset="-128"/>
                <a:cs typeface="Helvetica" pitchFamily="34" charset="0"/>
              </a:rPr>
              <a:t>Financijski iznosi</a:t>
            </a:r>
            <a:r>
              <a:rPr lang="en-US" altLang="en-US" sz="2400" dirty="0">
                <a:solidFill>
                  <a:srgbClr val="00338D"/>
                </a:solidFill>
                <a:latin typeface="Helvetica" pitchFamily="34" charset="0"/>
                <a:ea typeface="ＭＳ Ｐゴシック" charset="-128"/>
                <a:cs typeface="Helvetica" pitchFamily="34" charset="0"/>
              </a:rPr>
              <a:t> </a:t>
            </a:r>
            <a:r>
              <a:rPr lang="hr-HR" altLang="en-US" sz="2400" dirty="0">
                <a:solidFill>
                  <a:srgbClr val="00338D"/>
                </a:solidFill>
                <a:latin typeface="Helvetica" pitchFamily="34" charset="0"/>
                <a:ea typeface="ＭＳ Ｐゴシック" charset="-128"/>
                <a:cs typeface="Helvetica" pitchFamily="34" charset="0"/>
              </a:rPr>
              <a:t>pružaju</a:t>
            </a:r>
            <a:r>
              <a:rPr lang="en-US" altLang="en-US" sz="2400" dirty="0">
                <a:solidFill>
                  <a:srgbClr val="00338D"/>
                </a:solidFill>
                <a:latin typeface="Helvetica" pitchFamily="34" charset="0"/>
                <a:ea typeface="ＭＳ Ｐゴシック" charset="-128"/>
                <a:cs typeface="Helvetica" pitchFamily="34" charset="0"/>
              </a:rPr>
              <a:t> </a:t>
            </a:r>
            <a:r>
              <a:rPr lang="hr-HR" altLang="en-US" sz="2400" dirty="0">
                <a:solidFill>
                  <a:srgbClr val="00338D"/>
                </a:solidFill>
                <a:latin typeface="Helvetica" pitchFamily="34" charset="0"/>
                <a:ea typeface="ＭＳ Ｐゴシック" charset="-128"/>
                <a:cs typeface="Helvetica" pitchFamily="34" charset="0"/>
              </a:rPr>
              <a:t>kratkoročnu i dugoročnu pomoć</a:t>
            </a:r>
            <a:endParaRPr lang="en-US" altLang="en-US" sz="2400" dirty="0">
              <a:solidFill>
                <a:srgbClr val="00338D"/>
              </a:solidFill>
              <a:latin typeface="Helvetica" pitchFamily="34" charset="0"/>
              <a:ea typeface="ＭＳ Ｐゴシック" charset="-128"/>
              <a:cs typeface="Helvetica" pitchFamily="34" charset="0"/>
            </a:endParaRPr>
          </a:p>
          <a:p>
            <a:pPr eaLnBrk="0" hangingPunct="0">
              <a:spcBef>
                <a:spcPct val="50000"/>
              </a:spcBef>
              <a:buFont typeface="Wingdings" pitchFamily="2" charset="2"/>
              <a:buChar char="§"/>
            </a:pPr>
            <a:r>
              <a:rPr lang="hr-HR" altLang="en-US" sz="2400" dirty="0">
                <a:solidFill>
                  <a:srgbClr val="00338D"/>
                </a:solidFill>
                <a:latin typeface="Helvetica" pitchFamily="34" charset="0"/>
                <a:ea typeface="ＭＳ Ｐゴシック" charset="-128"/>
                <a:cs typeface="Helvetica" pitchFamily="34" charset="0"/>
              </a:rPr>
              <a:t>Kontinuirana pomoć kod</a:t>
            </a:r>
            <a:r>
              <a:rPr lang="en-US" altLang="en-US" sz="2400" dirty="0">
                <a:solidFill>
                  <a:srgbClr val="00338D"/>
                </a:solidFill>
                <a:latin typeface="Helvetica" pitchFamily="34" charset="0"/>
                <a:ea typeface="ＭＳ Ｐゴシック" charset="-128"/>
                <a:cs typeface="Helvetica" pitchFamily="34" charset="0"/>
              </a:rPr>
              <a:t> </a:t>
            </a:r>
            <a:r>
              <a:rPr lang="hr-HR" altLang="en-US" sz="2400" dirty="0">
                <a:solidFill>
                  <a:srgbClr val="00338D"/>
                </a:solidFill>
                <a:latin typeface="Helvetica" pitchFamily="34" charset="0"/>
                <a:ea typeface="ＭＳ Ｐゴシック" charset="-128"/>
                <a:cs typeface="Helvetica" pitchFamily="34" charset="0"/>
              </a:rPr>
              <a:t>prirodnih katastrofa</a:t>
            </a:r>
            <a:r>
              <a:rPr lang="en-US" altLang="en-US" sz="2400" dirty="0">
                <a:solidFill>
                  <a:srgbClr val="00338D"/>
                </a:solidFill>
                <a:latin typeface="Helvetica" pitchFamily="34" charset="0"/>
                <a:ea typeface="ＭＳ Ｐゴシック" charset="-128"/>
                <a:cs typeface="Helvetica" pitchFamily="34" charset="0"/>
              </a:rPr>
              <a:t>:</a:t>
            </a:r>
          </a:p>
          <a:p>
            <a:pPr lvl="1" eaLnBrk="0" hangingPunct="0">
              <a:spcBef>
                <a:spcPct val="50000"/>
              </a:spcBef>
              <a:buFont typeface="Wingdings" pitchFamily="2" charset="2"/>
              <a:buChar char="§"/>
            </a:pPr>
            <a:r>
              <a:rPr lang="en-US" altLang="en-US" sz="1400" dirty="0">
                <a:solidFill>
                  <a:srgbClr val="00338D"/>
                </a:solidFill>
                <a:latin typeface="Helvetica" pitchFamily="34" charset="0"/>
                <a:ea typeface="ＭＳ Ｐゴシック" charset="-128"/>
                <a:cs typeface="Helvetica" pitchFamily="34" charset="0"/>
              </a:rPr>
              <a:t> </a:t>
            </a:r>
            <a:r>
              <a:rPr lang="hr-HR" altLang="en-US" sz="1400" dirty="0">
                <a:solidFill>
                  <a:srgbClr val="00338D"/>
                </a:solidFill>
                <a:latin typeface="Helvetica" pitchFamily="34" charset="0"/>
                <a:ea typeface="ＭＳ Ｐゴシック" charset="-128"/>
                <a:cs typeface="Helvetica" pitchFamily="34" charset="0"/>
              </a:rPr>
              <a:t>Filipini</a:t>
            </a:r>
            <a:endParaRPr lang="en-US" altLang="en-US" sz="1400" dirty="0">
              <a:solidFill>
                <a:srgbClr val="00338D"/>
              </a:solidFill>
              <a:latin typeface="Helvetica" pitchFamily="34" charset="0"/>
              <a:ea typeface="ＭＳ Ｐゴシック" charset="-128"/>
              <a:cs typeface="Helvetica" pitchFamily="34" charset="0"/>
            </a:endParaRPr>
          </a:p>
          <a:p>
            <a:pPr lvl="1" eaLnBrk="0" hangingPunct="0">
              <a:spcBef>
                <a:spcPct val="50000"/>
              </a:spcBef>
              <a:buFont typeface="Wingdings" pitchFamily="2" charset="2"/>
              <a:buChar char="§"/>
            </a:pPr>
            <a:r>
              <a:rPr lang="en-US" altLang="en-US" sz="1400" dirty="0">
                <a:solidFill>
                  <a:srgbClr val="00338D"/>
                </a:solidFill>
                <a:latin typeface="Helvetica" pitchFamily="34" charset="0"/>
                <a:ea typeface="ＭＳ Ｐゴシック" charset="-128"/>
                <a:cs typeface="Helvetica" pitchFamily="34" charset="0"/>
              </a:rPr>
              <a:t> Japan</a:t>
            </a:r>
          </a:p>
          <a:p>
            <a:pPr lvl="1" eaLnBrk="0" hangingPunct="0">
              <a:spcBef>
                <a:spcPct val="50000"/>
              </a:spcBef>
              <a:buFont typeface="Wingdings" pitchFamily="2" charset="2"/>
              <a:buChar char="§"/>
            </a:pPr>
            <a:r>
              <a:rPr lang="en-US" altLang="en-US" sz="1400" dirty="0">
                <a:solidFill>
                  <a:srgbClr val="00338D"/>
                </a:solidFill>
                <a:latin typeface="Helvetica" pitchFamily="34" charset="0"/>
                <a:ea typeface="ＭＳ Ｐゴシック" charset="-128"/>
                <a:cs typeface="Helvetica" pitchFamily="34" charset="0"/>
              </a:rPr>
              <a:t> Nepal</a:t>
            </a:r>
          </a:p>
          <a:p>
            <a:pPr lvl="1" eaLnBrk="0" hangingPunct="0">
              <a:spcBef>
                <a:spcPct val="50000"/>
              </a:spcBef>
              <a:buFont typeface="Wingdings" pitchFamily="2" charset="2"/>
              <a:buChar char="§"/>
            </a:pPr>
            <a:r>
              <a:rPr lang="en-US" altLang="en-US" sz="1400" dirty="0">
                <a:solidFill>
                  <a:srgbClr val="00338D"/>
                </a:solidFill>
                <a:latin typeface="Helvetica" pitchFamily="34" charset="0"/>
                <a:ea typeface="ＭＳ Ｐゴシック" charset="-128"/>
                <a:cs typeface="Helvetica" pitchFamily="34" charset="0"/>
              </a:rPr>
              <a:t>Tur</a:t>
            </a:r>
            <a:r>
              <a:rPr lang="hr-HR" altLang="en-US" sz="1400" dirty="0" err="1">
                <a:solidFill>
                  <a:srgbClr val="00338D"/>
                </a:solidFill>
                <a:latin typeface="Helvetica" pitchFamily="34" charset="0"/>
                <a:ea typeface="ＭＳ Ｐゴシック" charset="-128"/>
                <a:cs typeface="Helvetica" pitchFamily="34" charset="0"/>
              </a:rPr>
              <a:t>ska</a:t>
            </a:r>
            <a:endParaRPr lang="en-US" altLang="en-US" sz="1400" dirty="0">
              <a:solidFill>
                <a:srgbClr val="00338D"/>
              </a:solidFill>
              <a:latin typeface="Helvetica" pitchFamily="34" charset="0"/>
              <a:ea typeface="ＭＳ Ｐゴシック" charset="-128"/>
              <a:cs typeface="Helvetica" pitchFamily="34" charset="0"/>
            </a:endParaRPr>
          </a:p>
          <a:p>
            <a:pPr eaLnBrk="0" hangingPunct="0">
              <a:spcBef>
                <a:spcPct val="50000"/>
              </a:spcBef>
            </a:pPr>
            <a:endParaRPr lang="en-US" altLang="en-US" sz="2400" dirty="0">
              <a:solidFill>
                <a:srgbClr val="766A62"/>
              </a:solidFill>
              <a:latin typeface="Helvetica" charset="0"/>
              <a:ea typeface="ＭＳ Ｐゴシック" charset="-128"/>
            </a:endParaRPr>
          </a:p>
        </p:txBody>
      </p:sp>
      <p:pic>
        <p:nvPicPr>
          <p:cNvPr id="1026" name="Picture 2" descr="C:\Users\cbannon\Desktop\Photos\DSC0289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43407" y="1828800"/>
            <a:ext cx="4298991" cy="322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80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Očuvanje vida</a:t>
            </a:r>
            <a:endParaRPr lang="en-US" dirty="0"/>
          </a:p>
        </p:txBody>
      </p:sp>
      <p:sp>
        <p:nvSpPr>
          <p:cNvPr id="7" name="Text Box 9"/>
          <p:cNvSpPr txBox="1">
            <a:spLocks noChangeArrowheads="1"/>
          </p:cNvSpPr>
          <p:nvPr/>
        </p:nvSpPr>
        <p:spPr bwMode="auto">
          <a:xfrm>
            <a:off x="4800600" y="1181894"/>
            <a:ext cx="41148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128"/>
              </a:defRPr>
            </a:lvl1pPr>
            <a:lvl2pPr marL="457200">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eaLnBrk="0" hangingPunct="0">
              <a:spcBef>
                <a:spcPct val="50000"/>
              </a:spcBef>
            </a:pPr>
            <a:r>
              <a:rPr lang="hr-HR" altLang="en-US" sz="2400" dirty="0">
                <a:solidFill>
                  <a:srgbClr val="00338D"/>
                </a:solidFill>
                <a:latin typeface="Helvetica" charset="0"/>
              </a:rPr>
              <a:t>Priznati lider u inicijativama vezanim na vid</a:t>
            </a:r>
            <a:endParaRPr lang="en-US" altLang="en-US" sz="2400" dirty="0">
              <a:solidFill>
                <a:srgbClr val="00338D"/>
              </a:solidFill>
              <a:latin typeface="Helvetica" charset="0"/>
            </a:endParaRPr>
          </a:p>
          <a:p>
            <a:pPr eaLnBrk="0" hangingPunct="0">
              <a:spcBef>
                <a:spcPct val="50000"/>
              </a:spcBef>
            </a:pPr>
            <a:r>
              <a:rPr lang="hr-HR" altLang="en-US" sz="2000" dirty="0">
                <a:solidFill>
                  <a:srgbClr val="00338D"/>
                </a:solidFill>
                <a:latin typeface="Helvetica" charset="0"/>
              </a:rPr>
              <a:t>Najnoviji projekti</a:t>
            </a:r>
            <a:r>
              <a:rPr lang="en-US" altLang="en-US" sz="2000" dirty="0">
                <a:solidFill>
                  <a:srgbClr val="00338D"/>
                </a:solidFill>
                <a:latin typeface="Helvetica" charset="0"/>
              </a:rPr>
              <a:t>:</a:t>
            </a:r>
          </a:p>
          <a:p>
            <a:pPr marL="685800" lvl="1" indent="-228600" eaLnBrk="0" hangingPunct="0">
              <a:spcBef>
                <a:spcPct val="50000"/>
              </a:spcBef>
              <a:buFont typeface="Wingdings" pitchFamily="2" charset="2"/>
              <a:buChar char="§"/>
            </a:pPr>
            <a:r>
              <a:rPr lang="hr-HR" altLang="en-US" sz="2000" dirty="0">
                <a:solidFill>
                  <a:srgbClr val="00338D"/>
                </a:solidFill>
                <a:latin typeface="Helvetica" charset="0"/>
              </a:rPr>
              <a:t>Opremanje</a:t>
            </a:r>
            <a:r>
              <a:rPr lang="en-US" altLang="en-US" sz="2000" dirty="0">
                <a:solidFill>
                  <a:srgbClr val="00338D"/>
                </a:solidFill>
                <a:latin typeface="Helvetica" charset="0"/>
              </a:rPr>
              <a:t> </a:t>
            </a:r>
            <a:r>
              <a:rPr lang="hr-HR" altLang="en-US" sz="2000" dirty="0">
                <a:solidFill>
                  <a:srgbClr val="00338D"/>
                </a:solidFill>
                <a:latin typeface="Helvetica" charset="0"/>
              </a:rPr>
              <a:t>„</a:t>
            </a:r>
            <a:r>
              <a:rPr lang="en-US" altLang="en-US" sz="2000" dirty="0">
                <a:solidFill>
                  <a:srgbClr val="00338D"/>
                </a:solidFill>
                <a:latin typeface="Helvetica" charset="0"/>
              </a:rPr>
              <a:t>Lions sight center</a:t>
            </a:r>
            <a:r>
              <a:rPr lang="hr-HR" altLang="en-US" sz="2000" dirty="0">
                <a:solidFill>
                  <a:srgbClr val="00338D"/>
                </a:solidFill>
                <a:latin typeface="Helvetica" charset="0"/>
              </a:rPr>
              <a:t>”</a:t>
            </a:r>
            <a:endParaRPr lang="en-US" altLang="en-US" sz="2000" dirty="0">
              <a:solidFill>
                <a:srgbClr val="00338D"/>
              </a:solidFill>
              <a:latin typeface="Helvetica" charset="0"/>
            </a:endParaRPr>
          </a:p>
          <a:p>
            <a:pPr marL="685800" lvl="1" indent="-228600" eaLnBrk="0" hangingPunct="0">
              <a:spcBef>
                <a:spcPct val="50000"/>
              </a:spcBef>
              <a:buFont typeface="Wingdings" pitchFamily="2" charset="2"/>
              <a:buChar char="§"/>
            </a:pPr>
            <a:r>
              <a:rPr lang="hr-HR" altLang="en-US" sz="2000" dirty="0">
                <a:solidFill>
                  <a:srgbClr val="00338D"/>
                </a:solidFill>
                <a:latin typeface="Helvetica" charset="0"/>
              </a:rPr>
              <a:t>Proširenje pomoći za slijepe i slabovidne osobe</a:t>
            </a:r>
            <a:endParaRPr lang="en-US" altLang="en-US" sz="2000" dirty="0">
              <a:solidFill>
                <a:srgbClr val="00338D"/>
              </a:solidFill>
              <a:latin typeface="Helvetica" charset="0"/>
            </a:endParaRPr>
          </a:p>
          <a:p>
            <a:pPr marL="685800" lvl="1" indent="-228600" eaLnBrk="0" hangingPunct="0">
              <a:spcBef>
                <a:spcPct val="50000"/>
              </a:spcBef>
              <a:buFont typeface="Wingdings" pitchFamily="2" charset="2"/>
              <a:buChar char="§"/>
            </a:pPr>
            <a:r>
              <a:rPr lang="hr-HR" altLang="en-US" sz="2000" dirty="0">
                <a:solidFill>
                  <a:srgbClr val="00338D"/>
                </a:solidFill>
                <a:latin typeface="Helvetica" charset="0"/>
              </a:rPr>
              <a:t>Program eliminacije riječnog sljepila</a:t>
            </a:r>
            <a:endParaRPr lang="en-US" altLang="en-US" sz="2000" dirty="0">
              <a:solidFill>
                <a:srgbClr val="00338D"/>
              </a:solidFill>
              <a:latin typeface="Helvetica" charset="0"/>
            </a:endParaRPr>
          </a:p>
          <a:p>
            <a:pPr marL="685800" lvl="1" indent="-228600" eaLnBrk="0" hangingPunct="0">
              <a:spcBef>
                <a:spcPct val="50000"/>
              </a:spcBef>
              <a:buFont typeface="Wingdings" pitchFamily="2" charset="2"/>
              <a:buChar char="§"/>
            </a:pPr>
            <a:r>
              <a:rPr lang="hr-HR" altLang="en-US" sz="2000" dirty="0">
                <a:solidFill>
                  <a:srgbClr val="00338D"/>
                </a:solidFill>
                <a:latin typeface="Helvetica" charset="0"/>
              </a:rPr>
              <a:t>Uspostavljanje pomoći kod dijabetičke </a:t>
            </a:r>
            <a:r>
              <a:rPr lang="en-US" altLang="en-US" sz="2000" dirty="0" err="1">
                <a:solidFill>
                  <a:srgbClr val="00338D"/>
                </a:solidFill>
                <a:latin typeface="Helvetica" charset="0"/>
              </a:rPr>
              <a:t>retinopat</a:t>
            </a:r>
            <a:r>
              <a:rPr lang="hr-HR" altLang="en-US" sz="2000" dirty="0" err="1">
                <a:solidFill>
                  <a:srgbClr val="00338D"/>
                </a:solidFill>
                <a:latin typeface="Helvetica" charset="0"/>
              </a:rPr>
              <a:t>ije</a:t>
            </a:r>
            <a:endParaRPr lang="en-US" altLang="en-US" sz="2000" dirty="0">
              <a:solidFill>
                <a:srgbClr val="00338D"/>
              </a:solidFill>
              <a:latin typeface="Helvetica" charset="0"/>
            </a:endParaRPr>
          </a:p>
        </p:txBody>
      </p:sp>
      <p:pic>
        <p:nvPicPr>
          <p:cNvPr id="2050" name="Picture 2" descr="C:\Users\cbannon\Desktop\Photos\16758760280_9dab0ffedf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312" y="1864242"/>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6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Podrška mladima</a:t>
            </a:r>
            <a:endParaRPr lang="en-US" dirty="0"/>
          </a:p>
        </p:txBody>
      </p:sp>
      <p:sp>
        <p:nvSpPr>
          <p:cNvPr id="7" name="Rectangle 6"/>
          <p:cNvSpPr/>
          <p:nvPr/>
        </p:nvSpPr>
        <p:spPr>
          <a:xfrm>
            <a:off x="-76200" y="1905000"/>
            <a:ext cx="4572000" cy="3693319"/>
          </a:xfrm>
          <a:prstGeom prst="rect">
            <a:avLst/>
          </a:prstGeom>
        </p:spPr>
        <p:txBody>
          <a:bodyPr>
            <a:spAutoFit/>
          </a:bodyPr>
          <a:lstStyle/>
          <a:p>
            <a:pPr marL="800100" lvl="1" indent="-342900" eaLnBrk="0" hangingPunct="0">
              <a:spcBef>
                <a:spcPct val="50000"/>
              </a:spcBef>
              <a:buClr>
                <a:srgbClr val="766A62"/>
              </a:buClr>
              <a:buFont typeface="Wingdings" panose="05000000000000000000" pitchFamily="2" charset="2"/>
              <a:buChar char="§"/>
              <a:defRPr/>
            </a:pPr>
            <a:r>
              <a:rPr lang="hr-HR" altLang="en-US" sz="2200" dirty="0">
                <a:solidFill>
                  <a:srgbClr val="00338D"/>
                </a:solidFill>
                <a:latin typeface="Helvetica" pitchFamily="34" charset="0"/>
                <a:ea typeface="ＭＳ Ｐゴシック" charset="-128"/>
                <a:cs typeface="Helvetica" pitchFamily="34" charset="0"/>
              </a:rPr>
              <a:t>Izgradnja ili opremanje</a:t>
            </a:r>
            <a:r>
              <a:rPr lang="en-US" altLang="en-US" sz="2200" dirty="0">
                <a:solidFill>
                  <a:srgbClr val="00338D"/>
                </a:solidFill>
                <a:latin typeface="Helvetica" pitchFamily="34" charset="0"/>
                <a:ea typeface="ＭＳ Ｐゴシック" charset="-128"/>
                <a:cs typeface="Helvetica" pitchFamily="34" charset="0"/>
              </a:rPr>
              <a:t> </a:t>
            </a:r>
            <a:r>
              <a:rPr lang="hr-HR" altLang="en-US" sz="2200" dirty="0">
                <a:solidFill>
                  <a:srgbClr val="00338D"/>
                </a:solidFill>
                <a:latin typeface="Helvetica" pitchFamily="34" charset="0"/>
                <a:ea typeface="ＭＳ Ｐゴシック" charset="-128"/>
                <a:cs typeface="Helvetica" pitchFamily="34" charset="0"/>
              </a:rPr>
              <a:t>centara za mlade kao što su </a:t>
            </a:r>
            <a:r>
              <a:rPr lang="en-US" altLang="en-US" sz="2200" dirty="0">
                <a:solidFill>
                  <a:srgbClr val="00338D"/>
                </a:solidFill>
                <a:latin typeface="Helvetica" pitchFamily="34" charset="0"/>
                <a:ea typeface="ＭＳ Ｐゴシック" charset="-128"/>
                <a:cs typeface="Helvetica" pitchFamily="34" charset="0"/>
              </a:rPr>
              <a:t> </a:t>
            </a:r>
            <a:r>
              <a:rPr lang="hr-HR" altLang="en-US" sz="2200" dirty="0">
                <a:solidFill>
                  <a:srgbClr val="00338D"/>
                </a:solidFill>
                <a:latin typeface="Helvetica" pitchFamily="34" charset="0"/>
                <a:ea typeface="ＭＳ Ｐゴシック" charset="-128"/>
                <a:cs typeface="Helvetica" pitchFamily="34" charset="0"/>
              </a:rPr>
              <a:t>škole</a:t>
            </a:r>
            <a:r>
              <a:rPr lang="en-US" altLang="en-US" sz="2200" dirty="0">
                <a:solidFill>
                  <a:srgbClr val="00338D"/>
                </a:solidFill>
                <a:latin typeface="Helvetica" pitchFamily="34" charset="0"/>
                <a:ea typeface="ＭＳ Ｐゴシック" charset="-128"/>
                <a:cs typeface="Helvetica" pitchFamily="34" charset="0"/>
              </a:rPr>
              <a:t>, </a:t>
            </a:r>
            <a:r>
              <a:rPr lang="hr-HR" altLang="en-US" sz="2200" dirty="0">
                <a:solidFill>
                  <a:srgbClr val="00338D"/>
                </a:solidFill>
                <a:latin typeface="Helvetica" pitchFamily="34" charset="0"/>
                <a:ea typeface="ＭＳ Ｐゴシック" charset="-128"/>
                <a:cs typeface="Helvetica" pitchFamily="34" charset="0"/>
              </a:rPr>
              <a:t>sirotišta</a:t>
            </a:r>
            <a:r>
              <a:rPr lang="en-US" altLang="en-US" sz="2200" dirty="0">
                <a:solidFill>
                  <a:srgbClr val="00338D"/>
                </a:solidFill>
                <a:latin typeface="Helvetica" pitchFamily="34" charset="0"/>
                <a:ea typeface="ＭＳ Ｐゴシック" charset="-128"/>
                <a:cs typeface="Helvetica" pitchFamily="34" charset="0"/>
              </a:rPr>
              <a:t> </a:t>
            </a:r>
            <a:r>
              <a:rPr lang="hr-HR" altLang="en-US" sz="2200" dirty="0">
                <a:solidFill>
                  <a:srgbClr val="00338D"/>
                </a:solidFill>
                <a:latin typeface="Helvetica" pitchFamily="34" charset="0"/>
                <a:ea typeface="ＭＳ Ｐゴシック" charset="-128"/>
                <a:cs typeface="Helvetica" pitchFamily="34" charset="0"/>
              </a:rPr>
              <a:t>ili dnevna boravišta</a:t>
            </a:r>
            <a:endParaRPr lang="en-US" altLang="en-US" sz="2200" dirty="0">
              <a:solidFill>
                <a:srgbClr val="00338D"/>
              </a:solidFill>
              <a:latin typeface="Helvetica" pitchFamily="34" charset="0"/>
              <a:ea typeface="ＭＳ Ｐゴシック" charset="-128"/>
              <a:cs typeface="Helvetica" pitchFamily="34" charset="0"/>
            </a:endParaRPr>
          </a:p>
          <a:p>
            <a:pPr marL="800100" lvl="1" indent="-342900" eaLnBrk="0" hangingPunct="0">
              <a:spcBef>
                <a:spcPct val="50000"/>
              </a:spcBef>
              <a:buClr>
                <a:srgbClr val="766A62"/>
              </a:buClr>
              <a:buFont typeface="Wingdings" panose="05000000000000000000" pitchFamily="2" charset="2"/>
              <a:buChar char="§"/>
              <a:defRPr/>
            </a:pPr>
            <a:r>
              <a:rPr lang="hr-HR" altLang="en-US" sz="2200" dirty="0">
                <a:solidFill>
                  <a:srgbClr val="00338D"/>
                </a:solidFill>
                <a:latin typeface="Helvetica" pitchFamily="34" charset="0"/>
                <a:ea typeface="ＭＳ Ｐゴシック" charset="-128"/>
                <a:cs typeface="Helvetica" pitchFamily="34" charset="0"/>
              </a:rPr>
              <a:t>Podrška profesionalnom školovanju mladih</a:t>
            </a:r>
            <a:endParaRPr lang="en-US" altLang="en-US" sz="2200" dirty="0">
              <a:solidFill>
                <a:srgbClr val="00338D"/>
              </a:solidFill>
              <a:latin typeface="Helvetica" pitchFamily="34" charset="0"/>
              <a:ea typeface="ＭＳ Ｐゴシック" charset="-128"/>
              <a:cs typeface="Helvetica" pitchFamily="34" charset="0"/>
            </a:endParaRPr>
          </a:p>
          <a:p>
            <a:pPr marL="800100" lvl="1" indent="-342900" eaLnBrk="0" hangingPunct="0">
              <a:spcBef>
                <a:spcPct val="50000"/>
              </a:spcBef>
              <a:buClr>
                <a:srgbClr val="766A62"/>
              </a:buClr>
              <a:buFont typeface="Wingdings" panose="05000000000000000000" pitchFamily="2" charset="2"/>
              <a:buChar char="§"/>
              <a:defRPr/>
            </a:pPr>
            <a:r>
              <a:rPr lang="hr-HR" altLang="en-US" sz="2200" dirty="0">
                <a:solidFill>
                  <a:srgbClr val="00338D"/>
                </a:solidFill>
                <a:latin typeface="Helvetica" pitchFamily="34" charset="0"/>
                <a:ea typeface="ＭＳ Ｐゴシック" charset="-128"/>
                <a:cs typeface="Helvetica" pitchFamily="34" charset="0"/>
              </a:rPr>
              <a:t>Pružanje životnih vještina kroz</a:t>
            </a:r>
            <a:r>
              <a:rPr lang="en-US" altLang="en-US" sz="2200" dirty="0">
                <a:solidFill>
                  <a:srgbClr val="00338D"/>
                </a:solidFill>
                <a:latin typeface="Helvetica" pitchFamily="34" charset="0"/>
                <a:ea typeface="ＭＳ Ｐゴシック" charset="-128"/>
                <a:cs typeface="Helvetica" pitchFamily="34" charset="0"/>
              </a:rPr>
              <a:t> Lions Quest program</a:t>
            </a:r>
          </a:p>
          <a:p>
            <a:pPr lvl="1" eaLnBrk="0" hangingPunct="0">
              <a:spcBef>
                <a:spcPct val="50000"/>
              </a:spcBef>
              <a:buClr>
                <a:srgbClr val="766A62"/>
              </a:buClr>
              <a:defRPr/>
            </a:pPr>
            <a:endParaRPr lang="en-US" altLang="en-US" sz="2400" dirty="0">
              <a:solidFill>
                <a:srgbClr val="000000"/>
              </a:solidFill>
              <a:latin typeface="Calibri" pitchFamily="34" charset="0"/>
              <a:ea typeface="ＭＳ Ｐゴシック" charset="-128"/>
            </a:endParaRPr>
          </a:p>
        </p:txBody>
      </p:sp>
      <p:pic>
        <p:nvPicPr>
          <p:cNvPr id="3074" name="Picture 2" descr="C:\Users\cbannon\Desktop\Photos\08-10-2016\Lions Quest\IMG_20151207_121334798_HD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762000"/>
            <a:ext cx="2971799" cy="527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2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Zadovoljavanje h</a:t>
            </a:r>
            <a:r>
              <a:rPr lang="en-US" dirty="0" err="1"/>
              <a:t>umanitar</a:t>
            </a:r>
            <a:r>
              <a:rPr lang="hr-HR" dirty="0" err="1"/>
              <a:t>nih</a:t>
            </a:r>
            <a:r>
              <a:rPr lang="en-US" dirty="0"/>
              <a:t> </a:t>
            </a:r>
            <a:r>
              <a:rPr lang="hr-HR" dirty="0"/>
              <a:t>potreba</a:t>
            </a:r>
            <a:endParaRPr lang="en-US" dirty="0"/>
          </a:p>
        </p:txBody>
      </p:sp>
      <p:pic>
        <p:nvPicPr>
          <p:cNvPr id="5" name="Picture 2" descr="O:\Foundation\Division\Photos\Core 4 Diabetes\best of diabetes photos\Florida2.jpg"/>
          <p:cNvPicPr>
            <a:picLocks noChangeAspect="1" noChangeArrowheads="1"/>
          </p:cNvPicPr>
          <p:nvPr/>
        </p:nvPicPr>
        <p:blipFill>
          <a:blip r:embed="rId3"/>
          <a:srcRect/>
          <a:stretch>
            <a:fillRect/>
          </a:stretch>
        </p:blipFill>
        <p:spPr bwMode="auto">
          <a:xfrm>
            <a:off x="458788" y="1549400"/>
            <a:ext cx="274002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O:\Foundation\Division\Photos\Humanitarian Projects\Handicapped accessible playground Mississippi\Picture5.jpg"/>
          <p:cNvPicPr>
            <a:picLocks noChangeAspect="1" noChangeArrowheads="1"/>
          </p:cNvPicPr>
          <p:nvPr/>
        </p:nvPicPr>
        <p:blipFill>
          <a:blip r:embed="rId4"/>
          <a:srcRect/>
          <a:stretch>
            <a:fillRect/>
          </a:stretch>
        </p:blipFill>
        <p:spPr bwMode="auto">
          <a:xfrm>
            <a:off x="674688" y="3624263"/>
            <a:ext cx="3249612" cy="21669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00600" y="914400"/>
            <a:ext cx="3971925" cy="6370975"/>
          </a:xfrm>
          <a:prstGeom prst="rect">
            <a:avLst/>
          </a:prstGeom>
        </p:spPr>
        <p:txBody>
          <a:bodyPr wrap="square">
            <a:spAutoFit/>
          </a:bodyPr>
          <a:lstStyle/>
          <a:p>
            <a:pPr eaLnBrk="0" hangingPunct="0">
              <a:spcBef>
                <a:spcPct val="50000"/>
              </a:spcBef>
              <a:buClr>
                <a:srgbClr val="766A62"/>
              </a:buClr>
              <a:defRPr/>
            </a:pPr>
            <a:r>
              <a:rPr lang="hr-HR" altLang="en-US" sz="2000" dirty="0">
                <a:solidFill>
                  <a:srgbClr val="00338D"/>
                </a:solidFill>
                <a:latin typeface="Helvetica" pitchFamily="34" charset="0"/>
                <a:ea typeface="ＭＳ Ｐゴシック" charset="-128"/>
                <a:cs typeface="Helvetica" pitchFamily="34" charset="0"/>
              </a:rPr>
              <a:t>Osposobljavanje hendikepiranih</a:t>
            </a:r>
            <a:endParaRPr lang="en-US" altLang="en-US" sz="2000" dirty="0">
              <a:solidFill>
                <a:srgbClr val="00338D"/>
              </a:solidFill>
              <a:latin typeface="Helvetica" pitchFamily="34" charset="0"/>
              <a:ea typeface="ＭＳ Ｐゴシック" charset="-128"/>
              <a:cs typeface="Helvetica" pitchFamily="34" charset="0"/>
            </a:endParaRPr>
          </a:p>
          <a:p>
            <a:pPr marL="1200150" lvl="2" indent="-285750" eaLnBrk="0" hangingPunct="0">
              <a:spcBef>
                <a:spcPct val="50000"/>
              </a:spcBef>
              <a:buClr>
                <a:srgbClr val="766A62"/>
              </a:buClr>
              <a:buFont typeface="Wingdings" panose="05000000000000000000" pitchFamily="2" charset="2"/>
              <a:buChar char="§"/>
              <a:defRPr/>
            </a:pPr>
            <a:r>
              <a:rPr lang="en-US" altLang="en-US" sz="2000" dirty="0" err="1">
                <a:solidFill>
                  <a:srgbClr val="00338D"/>
                </a:solidFill>
                <a:latin typeface="Helvetica" pitchFamily="34" charset="0"/>
                <a:ea typeface="ＭＳ Ｐゴシック" charset="-128"/>
                <a:cs typeface="Helvetica" pitchFamily="34" charset="0"/>
              </a:rPr>
              <a:t>Speci</a:t>
            </a:r>
            <a:r>
              <a:rPr lang="hr-HR" altLang="en-US" sz="2000" dirty="0">
                <a:solidFill>
                  <a:srgbClr val="00338D"/>
                </a:solidFill>
                <a:latin typeface="Helvetica" pitchFamily="34" charset="0"/>
                <a:ea typeface="ＭＳ Ｐゴシック" charset="-128"/>
                <a:cs typeface="Helvetica" pitchFamily="34" charset="0"/>
              </a:rPr>
              <a:t>jalna</a:t>
            </a:r>
            <a:r>
              <a:rPr lang="en-US" altLang="en-US" sz="2000" dirty="0">
                <a:solidFill>
                  <a:srgbClr val="00338D"/>
                </a:solidFill>
                <a:latin typeface="Helvetica" pitchFamily="34" charset="0"/>
                <a:ea typeface="ＭＳ Ｐゴシック" charset="-128"/>
                <a:cs typeface="Helvetica" pitchFamily="34" charset="0"/>
              </a:rPr>
              <a:t> </a:t>
            </a:r>
            <a:r>
              <a:rPr lang="hr-HR" altLang="en-US" sz="2000" dirty="0">
                <a:solidFill>
                  <a:srgbClr val="00338D"/>
                </a:solidFill>
                <a:latin typeface="Helvetica" pitchFamily="34" charset="0"/>
                <a:ea typeface="ＭＳ Ｐゴシック" charset="-128"/>
                <a:cs typeface="Helvetica" pitchFamily="34" charset="0"/>
              </a:rPr>
              <a:t>Olimpijada</a:t>
            </a:r>
            <a:r>
              <a:rPr lang="en-US" altLang="en-US" sz="2000" dirty="0">
                <a:solidFill>
                  <a:srgbClr val="00338D"/>
                </a:solidFill>
                <a:latin typeface="Helvetica" pitchFamily="34" charset="0"/>
                <a:ea typeface="ＭＳ Ｐゴシック" charset="-128"/>
                <a:cs typeface="Helvetica" pitchFamily="34" charset="0"/>
              </a:rPr>
              <a:t> </a:t>
            </a:r>
            <a:r>
              <a:rPr lang="hr-HR" altLang="en-US" sz="2000" dirty="0">
                <a:solidFill>
                  <a:srgbClr val="00338D"/>
                </a:solidFill>
                <a:latin typeface="Helvetica" pitchFamily="34" charset="0"/>
                <a:ea typeface="ＭＳ Ｐゴシック" charset="-128"/>
                <a:cs typeface="Helvetica" pitchFamily="34" charset="0"/>
              </a:rPr>
              <a:t>„</a:t>
            </a:r>
            <a:r>
              <a:rPr lang="en-US" altLang="en-US" sz="2000" dirty="0">
                <a:solidFill>
                  <a:srgbClr val="00338D"/>
                </a:solidFill>
                <a:latin typeface="Helvetica" pitchFamily="34" charset="0"/>
                <a:ea typeface="ＭＳ Ｐゴシック" charset="-128"/>
                <a:cs typeface="Helvetica" pitchFamily="34" charset="0"/>
              </a:rPr>
              <a:t>Opening Eyes Partnership</a:t>
            </a:r>
            <a:r>
              <a:rPr lang="hr-HR" altLang="en-US" sz="2000" dirty="0">
                <a:solidFill>
                  <a:srgbClr val="00338D"/>
                </a:solidFill>
                <a:latin typeface="Helvetica" pitchFamily="34" charset="0"/>
                <a:ea typeface="ＭＳ Ｐゴシック" charset="-128"/>
                <a:cs typeface="Helvetica" pitchFamily="34" charset="0"/>
              </a:rPr>
              <a:t>”</a:t>
            </a:r>
            <a:r>
              <a:rPr lang="en-US" altLang="en-US" sz="2000" dirty="0">
                <a:solidFill>
                  <a:srgbClr val="00338D"/>
                </a:solidFill>
                <a:latin typeface="Helvetica" pitchFamily="34" charset="0"/>
                <a:ea typeface="ＭＳ Ｐゴシック" charset="-128"/>
                <a:cs typeface="Helvetica" pitchFamily="34" charset="0"/>
              </a:rPr>
              <a:t> </a:t>
            </a:r>
          </a:p>
          <a:p>
            <a:pPr marL="1200150" lvl="2" indent="-285750" eaLnBrk="0" hangingPunct="0">
              <a:spcBef>
                <a:spcPct val="50000"/>
              </a:spcBef>
              <a:buClr>
                <a:srgbClr val="766A62"/>
              </a:buClr>
              <a:buFont typeface="Wingdings" panose="05000000000000000000" pitchFamily="2" charset="2"/>
              <a:buChar char="§"/>
              <a:defRPr/>
            </a:pPr>
            <a:r>
              <a:rPr lang="hr-HR" altLang="en-US" sz="2000" dirty="0">
                <a:solidFill>
                  <a:srgbClr val="00338D"/>
                </a:solidFill>
                <a:latin typeface="Helvetica" pitchFamily="34" charset="0"/>
                <a:ea typeface="ＭＳ Ｐゴシック" charset="-128"/>
                <a:cs typeface="Helvetica" pitchFamily="34" charset="0"/>
              </a:rPr>
              <a:t>Igrališta za hendikepiranu djecu</a:t>
            </a:r>
            <a:endParaRPr lang="en-US" altLang="en-US" sz="2000" dirty="0">
              <a:solidFill>
                <a:srgbClr val="00338D"/>
              </a:solidFill>
              <a:latin typeface="Helvetica" pitchFamily="34" charset="0"/>
              <a:ea typeface="ＭＳ Ｐゴシック" charset="-128"/>
              <a:cs typeface="Helvetica" pitchFamily="34" charset="0"/>
            </a:endParaRPr>
          </a:p>
          <a:p>
            <a:pPr marL="1200150" lvl="2" indent="-285750" eaLnBrk="0" hangingPunct="0">
              <a:spcBef>
                <a:spcPct val="50000"/>
              </a:spcBef>
              <a:buClr>
                <a:srgbClr val="766A62"/>
              </a:buClr>
              <a:buFont typeface="Wingdings" panose="05000000000000000000" pitchFamily="2" charset="2"/>
              <a:buChar char="§"/>
              <a:defRPr/>
            </a:pPr>
            <a:r>
              <a:rPr lang="hr-HR" altLang="en-US" sz="2000" dirty="0">
                <a:solidFill>
                  <a:srgbClr val="00338D"/>
                </a:solidFill>
                <a:latin typeface="Helvetica" pitchFamily="34" charset="0"/>
                <a:ea typeface="ＭＳ Ｐゴシック" charset="-128"/>
                <a:cs typeface="Helvetica" pitchFamily="34" charset="0"/>
              </a:rPr>
              <a:t>Mikro poduzetništvo</a:t>
            </a:r>
            <a:br>
              <a:rPr lang="en-US" altLang="en-US" sz="2000" dirty="0">
                <a:solidFill>
                  <a:srgbClr val="00338D"/>
                </a:solidFill>
                <a:latin typeface="Helvetica" pitchFamily="34" charset="0"/>
                <a:ea typeface="ＭＳ Ｐゴシック" charset="-128"/>
                <a:cs typeface="Helvetica" pitchFamily="34" charset="0"/>
              </a:rPr>
            </a:br>
            <a:endParaRPr lang="en-US" altLang="en-US" sz="2000" dirty="0">
              <a:solidFill>
                <a:srgbClr val="00338D"/>
              </a:solidFill>
              <a:latin typeface="Helvetica" pitchFamily="34" charset="0"/>
              <a:ea typeface="ＭＳ Ｐゴシック" charset="-128"/>
              <a:cs typeface="Helvetica" pitchFamily="34" charset="0"/>
            </a:endParaRPr>
          </a:p>
          <a:p>
            <a:pPr eaLnBrk="0" hangingPunct="0">
              <a:spcBef>
                <a:spcPct val="50000"/>
              </a:spcBef>
              <a:buClr>
                <a:srgbClr val="766A62"/>
              </a:buClr>
              <a:defRPr/>
            </a:pPr>
            <a:r>
              <a:rPr lang="hr-HR" altLang="en-US" sz="2000" dirty="0">
                <a:solidFill>
                  <a:srgbClr val="00338D"/>
                </a:solidFill>
                <a:latin typeface="Helvetica" pitchFamily="34" charset="0"/>
                <a:ea typeface="ＭＳ Ｐゴシック" charset="-128"/>
                <a:cs typeface="Helvetica" pitchFamily="34" charset="0"/>
              </a:rPr>
              <a:t>Globalni zdravstveni problemi</a:t>
            </a:r>
            <a:endParaRPr lang="en-US" altLang="en-US" sz="2000" dirty="0">
              <a:solidFill>
                <a:srgbClr val="00338D"/>
              </a:solidFill>
              <a:latin typeface="Helvetica" pitchFamily="34" charset="0"/>
              <a:ea typeface="ＭＳ Ｐゴシック" charset="-128"/>
              <a:cs typeface="Helvetica" pitchFamily="34" charset="0"/>
            </a:endParaRPr>
          </a:p>
          <a:p>
            <a:pPr marL="1200150" lvl="2" indent="-285750" eaLnBrk="0" hangingPunct="0">
              <a:spcBef>
                <a:spcPct val="50000"/>
              </a:spcBef>
              <a:buClr>
                <a:srgbClr val="766A62"/>
              </a:buClr>
              <a:buFont typeface="Wingdings" panose="05000000000000000000" pitchFamily="2" charset="2"/>
              <a:buChar char="§"/>
              <a:defRPr/>
            </a:pPr>
            <a:r>
              <a:rPr lang="hr-HR" altLang="en-US" sz="2000" dirty="0">
                <a:solidFill>
                  <a:srgbClr val="00338D"/>
                </a:solidFill>
                <a:latin typeface="Helvetica" pitchFamily="34" charset="0"/>
                <a:ea typeface="ＭＳ Ｐゴシック" charset="-128"/>
                <a:cs typeface="Helvetica" pitchFamily="34" charset="0"/>
              </a:rPr>
              <a:t>Vakcinacija protiv ospica</a:t>
            </a:r>
            <a:endParaRPr lang="en-US" altLang="en-US" sz="2000" dirty="0">
              <a:solidFill>
                <a:srgbClr val="00338D"/>
              </a:solidFill>
              <a:latin typeface="Helvetica" pitchFamily="34" charset="0"/>
              <a:ea typeface="ＭＳ Ｐゴシック" charset="-128"/>
              <a:cs typeface="Helvetica" pitchFamily="34" charset="0"/>
            </a:endParaRPr>
          </a:p>
          <a:p>
            <a:pPr marL="1200150" lvl="2" indent="-285750" eaLnBrk="0" hangingPunct="0">
              <a:spcBef>
                <a:spcPct val="50000"/>
              </a:spcBef>
              <a:buClr>
                <a:srgbClr val="766A62"/>
              </a:buClr>
              <a:buFont typeface="Wingdings" panose="05000000000000000000" pitchFamily="2" charset="2"/>
              <a:buChar char="§"/>
              <a:defRPr/>
            </a:pPr>
            <a:r>
              <a:rPr lang="hr-HR" altLang="en-US" sz="2000" dirty="0">
                <a:solidFill>
                  <a:srgbClr val="00338D"/>
                </a:solidFill>
                <a:latin typeface="Helvetica" pitchFamily="34" charset="0"/>
                <a:ea typeface="ＭＳ Ｐゴシック" charset="-128"/>
                <a:cs typeface="Helvetica" pitchFamily="34" charset="0"/>
              </a:rPr>
              <a:t>Prevencija dijabetesa</a:t>
            </a:r>
            <a:r>
              <a:rPr lang="en-US" altLang="en-US" sz="2000" dirty="0">
                <a:solidFill>
                  <a:srgbClr val="00338D"/>
                </a:solidFill>
                <a:latin typeface="Helvetica" pitchFamily="34" charset="0"/>
                <a:ea typeface="ＭＳ Ｐゴシック" charset="-128"/>
                <a:cs typeface="Helvetica" pitchFamily="34" charset="0"/>
              </a:rPr>
              <a:t> </a:t>
            </a:r>
          </a:p>
          <a:p>
            <a:pPr lvl="1" eaLnBrk="0" hangingPunct="0">
              <a:spcBef>
                <a:spcPct val="50000"/>
              </a:spcBef>
              <a:buClr>
                <a:srgbClr val="766A62"/>
              </a:buClr>
              <a:defRPr/>
            </a:pPr>
            <a:endParaRPr lang="en-US" altLang="en-US" sz="2400" dirty="0">
              <a:solidFill>
                <a:srgbClr val="000000"/>
              </a:solidFill>
              <a:latin typeface="Calibri" pitchFamily="34" charset="0"/>
              <a:ea typeface="ＭＳ Ｐゴシック" charset="-128"/>
            </a:endParaRPr>
          </a:p>
          <a:p>
            <a:pPr marL="914400" lvl="1" indent="-457200" eaLnBrk="0" hangingPunct="0">
              <a:spcBef>
                <a:spcPct val="50000"/>
              </a:spcBef>
              <a:buClr>
                <a:srgbClr val="766A62"/>
              </a:buClr>
              <a:buFont typeface="Arial" panose="020B0604020202020204" pitchFamily="34" charset="0"/>
              <a:buChar char="•"/>
              <a:defRPr/>
            </a:pPr>
            <a:endParaRPr lang="en-US" altLang="en-US" sz="2400" dirty="0">
              <a:solidFill>
                <a:srgbClr val="000000"/>
              </a:solidFill>
              <a:latin typeface="Calibri" pitchFamily="34" charset="0"/>
              <a:ea typeface="ＭＳ Ｐゴシック" charset="-128"/>
            </a:endParaRPr>
          </a:p>
          <a:p>
            <a:pPr marL="457200" indent="-457200" eaLnBrk="0" hangingPunct="0">
              <a:spcBef>
                <a:spcPct val="50000"/>
              </a:spcBef>
              <a:buClr>
                <a:srgbClr val="766A62"/>
              </a:buClr>
              <a:buFont typeface="Arial" panose="020B0604020202020204" pitchFamily="34" charset="0"/>
              <a:buChar char="•"/>
              <a:defRPr/>
            </a:pPr>
            <a:endParaRPr lang="en-US" altLang="en-US" sz="2400" dirty="0">
              <a:solidFill>
                <a:srgbClr val="000000"/>
              </a:solidFill>
              <a:latin typeface="Calibri" pitchFamily="34" charset="0"/>
              <a:ea typeface="ＭＳ Ｐゴシック" charset="-128"/>
            </a:endParaRPr>
          </a:p>
        </p:txBody>
      </p:sp>
    </p:spTree>
    <p:extLst>
      <p:ext uri="{BB962C8B-B14F-4D97-AF65-F5344CB8AC3E}">
        <p14:creationId xmlns:p14="http://schemas.microsoft.com/office/powerpoint/2010/main" val="191792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5042" r="15042"/>
          <a:stretch>
            <a:fillRect/>
          </a:stretch>
        </p:blipFill>
        <p:spPr>
          <a:xfrm>
            <a:off x="4724400" y="1066800"/>
            <a:ext cx="4191000" cy="4495800"/>
          </a:xfrm>
        </p:spPr>
      </p:pic>
      <p:sp>
        <p:nvSpPr>
          <p:cNvPr id="4" name="Title 3"/>
          <p:cNvSpPr>
            <a:spLocks noGrp="1"/>
          </p:cNvSpPr>
          <p:nvPr>
            <p:ph type="title"/>
          </p:nvPr>
        </p:nvSpPr>
        <p:spPr/>
        <p:txBody>
          <a:bodyPr/>
          <a:lstStyle/>
          <a:p>
            <a:r>
              <a:rPr lang="en-US" dirty="0"/>
              <a:t>One Shot, One Life: </a:t>
            </a:r>
            <a:r>
              <a:rPr lang="hr-HR" dirty="0"/>
              <a:t>Inicijativa </a:t>
            </a:r>
            <a:r>
              <a:rPr lang="en-US" dirty="0"/>
              <a:t>Lions</a:t>
            </a:r>
            <a:r>
              <a:rPr lang="hr-HR" dirty="0"/>
              <a:t>a</a:t>
            </a:r>
            <a:r>
              <a:rPr lang="en-US" dirty="0"/>
              <a:t> </a:t>
            </a:r>
            <a:r>
              <a:rPr lang="hr-HR" dirty="0"/>
              <a:t>protiv ospica</a:t>
            </a:r>
            <a:endParaRPr lang="en-US" dirty="0"/>
          </a:p>
        </p:txBody>
      </p:sp>
      <p:pic>
        <p:nvPicPr>
          <p:cNvPr id="7" name="Picture 3" descr="H:\Documents\measles\Lions Measles Ribbon.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100000" l="23000" r="80000">
                        <a14:foregroundMark x1="42000" y1="11111" x2="60500" y2="10053"/>
                        <a14:foregroundMark x1="35500" y1="88360" x2="43500" y2="67725"/>
                        <a14:foregroundMark x1="66500" y1="87831" x2="60000" y2="67196"/>
                      </a14:backgroundRemoval>
                    </a14:imgEffect>
                  </a14:imgLayer>
                </a14:imgProps>
              </a:ext>
              <a:ext uri="{28A0092B-C50C-407E-A947-70E740481C1C}">
                <a14:useLocalDpi xmlns:a14="http://schemas.microsoft.com/office/drawing/2010/main"/>
              </a:ext>
            </a:extLst>
          </a:blip>
          <a:srcRect/>
          <a:stretch>
            <a:fillRect/>
          </a:stretch>
        </p:blipFill>
        <p:spPr bwMode="auto">
          <a:xfrm rot="583408">
            <a:off x="7701367" y="109349"/>
            <a:ext cx="1408063" cy="13306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35131" y="1549318"/>
            <a:ext cx="4114800" cy="4124206"/>
          </a:xfrm>
          <a:prstGeom prst="rect">
            <a:avLst/>
          </a:prstGeom>
        </p:spPr>
        <p:txBody>
          <a:bodyPr wrap="square">
            <a:spAutoFit/>
          </a:bodyPr>
          <a:lstStyle/>
          <a:p>
            <a:pPr marL="514350" indent="-342900">
              <a:spcBef>
                <a:spcPts val="1200"/>
              </a:spcBef>
              <a:buFont typeface="Wingdings" pitchFamily="2" charset="2"/>
              <a:buChar char="§"/>
              <a:defRPr/>
            </a:pPr>
            <a:r>
              <a:rPr lang="en-US" sz="2200" dirty="0">
                <a:solidFill>
                  <a:srgbClr val="00338D"/>
                </a:solidFill>
                <a:latin typeface="Helvetica" pitchFamily="34" charset="0"/>
                <a:ea typeface="MS PGothic" pitchFamily="34" charset="-128"/>
                <a:cs typeface="Helvetica" pitchFamily="34" charset="0"/>
              </a:rPr>
              <a:t>400 </a:t>
            </a:r>
            <a:r>
              <a:rPr lang="hr-HR" sz="2200" dirty="0">
                <a:solidFill>
                  <a:srgbClr val="00338D"/>
                </a:solidFill>
                <a:latin typeface="Helvetica" pitchFamily="34" charset="0"/>
                <a:ea typeface="MS PGothic" pitchFamily="34" charset="-128"/>
                <a:cs typeface="Helvetica" pitchFamily="34" charset="0"/>
              </a:rPr>
              <a:t>ljudi svaki dan umre od ospica</a:t>
            </a:r>
            <a:endParaRPr lang="en-US" sz="2200" dirty="0">
              <a:solidFill>
                <a:srgbClr val="00338D"/>
              </a:solidFill>
              <a:latin typeface="Helvetica" pitchFamily="34" charset="0"/>
              <a:ea typeface="MS PGothic" pitchFamily="34" charset="-128"/>
              <a:cs typeface="Helvetica" pitchFamily="34" charset="0"/>
            </a:endParaRPr>
          </a:p>
          <a:p>
            <a:pPr marL="514350" indent="-342900">
              <a:spcBef>
                <a:spcPts val="1200"/>
              </a:spcBef>
              <a:buFont typeface="Wingdings" pitchFamily="2" charset="2"/>
              <a:buChar char="§"/>
              <a:defRPr/>
            </a:pPr>
            <a:r>
              <a:rPr lang="en-US" altLang="ja-JP" sz="2200" dirty="0">
                <a:solidFill>
                  <a:srgbClr val="00338D"/>
                </a:solidFill>
                <a:latin typeface="Helvetica" pitchFamily="34" charset="0"/>
                <a:ea typeface="MS PGothic" pitchFamily="34" charset="-128"/>
                <a:cs typeface="Helvetica" pitchFamily="34" charset="0"/>
              </a:rPr>
              <a:t>Lions </a:t>
            </a:r>
            <a:r>
              <a:rPr lang="hr-HR" altLang="ja-JP" sz="2200" dirty="0">
                <a:solidFill>
                  <a:srgbClr val="00338D"/>
                </a:solidFill>
                <a:latin typeface="Helvetica" pitchFamily="34" charset="0"/>
                <a:ea typeface="MS PGothic" pitchFamily="34" charset="-128"/>
                <a:cs typeface="Helvetica" pitchFamily="34" charset="0"/>
              </a:rPr>
              <a:t>pružaju fizičku potporu društvenom mobilizacijom i zagovaranjem</a:t>
            </a:r>
            <a:r>
              <a:rPr lang="en-US" altLang="ja-JP" sz="2200" dirty="0">
                <a:solidFill>
                  <a:srgbClr val="00338D"/>
                </a:solidFill>
                <a:latin typeface="Helvetica" pitchFamily="34" charset="0"/>
                <a:ea typeface="MS PGothic" pitchFamily="34" charset="-128"/>
                <a:cs typeface="Helvetica" pitchFamily="34" charset="0"/>
              </a:rPr>
              <a:t> </a:t>
            </a:r>
          </a:p>
          <a:p>
            <a:pPr marL="514350" indent="-342900">
              <a:spcBef>
                <a:spcPts val="1200"/>
              </a:spcBef>
              <a:buFont typeface="Wingdings" pitchFamily="2" charset="2"/>
              <a:buChar char="§"/>
              <a:defRPr/>
            </a:pPr>
            <a:r>
              <a:rPr lang="hr-HR" sz="2200" dirty="0">
                <a:solidFill>
                  <a:srgbClr val="00338D"/>
                </a:solidFill>
                <a:latin typeface="Helvetica" pitchFamily="34" charset="0"/>
                <a:ea typeface="MS PGothic" pitchFamily="34" charset="-128"/>
                <a:cs typeface="Helvetica" pitchFamily="34" charset="0"/>
              </a:rPr>
              <a:t>Partnerstvo s</a:t>
            </a:r>
            <a:r>
              <a:rPr lang="en-US" sz="2200" dirty="0">
                <a:solidFill>
                  <a:srgbClr val="00338D"/>
                </a:solidFill>
                <a:latin typeface="Helvetica" pitchFamily="34" charset="0"/>
                <a:ea typeface="MS PGothic" pitchFamily="34" charset="-128"/>
                <a:cs typeface="Helvetica" pitchFamily="34" charset="0"/>
              </a:rPr>
              <a:t> Gavi</a:t>
            </a:r>
            <a:r>
              <a:rPr lang="hr-HR" sz="2200" dirty="0">
                <a:solidFill>
                  <a:srgbClr val="00338D"/>
                </a:solidFill>
                <a:latin typeface="Helvetica" pitchFamily="34" charset="0"/>
                <a:ea typeface="MS PGothic" pitchFamily="34" charset="-128"/>
                <a:cs typeface="Helvetica" pitchFamily="34" charset="0"/>
              </a:rPr>
              <a:t>-</a:t>
            </a:r>
            <a:r>
              <a:rPr lang="hr-HR" sz="2200" dirty="0" err="1">
                <a:solidFill>
                  <a:srgbClr val="00338D"/>
                </a:solidFill>
                <a:latin typeface="Helvetica" pitchFamily="34" charset="0"/>
                <a:ea typeface="MS PGothic" pitchFamily="34" charset="-128"/>
                <a:cs typeface="Helvetica" pitchFamily="34" charset="0"/>
              </a:rPr>
              <a:t>jem</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a:t>
            </a:r>
            <a:r>
              <a:rPr lang="en-US" sz="2200" dirty="0">
                <a:solidFill>
                  <a:srgbClr val="00338D"/>
                </a:solidFill>
                <a:latin typeface="Helvetica" pitchFamily="34" charset="0"/>
                <a:ea typeface="MS PGothic" pitchFamily="34" charset="-128"/>
                <a:cs typeface="Helvetica" pitchFamily="34" charset="0"/>
              </a:rPr>
              <a:t>Vaccine Alliance</a:t>
            </a:r>
            <a:r>
              <a:rPr lang="hr-HR" sz="2200" dirty="0">
                <a:solidFill>
                  <a:srgbClr val="00338D"/>
                </a:solidFill>
                <a:latin typeface="Helvetica" pitchFamily="34" charset="0"/>
                <a:ea typeface="MS PGothic" pitchFamily="34" charset="-128"/>
                <a:cs typeface="Helvetica" pitchFamily="34" charset="0"/>
              </a:rPr>
              <a:t>”</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će prikupiti </a:t>
            </a:r>
            <a:r>
              <a:rPr lang="en-US" sz="2200" dirty="0">
                <a:solidFill>
                  <a:srgbClr val="00338D"/>
                </a:solidFill>
                <a:latin typeface="Helvetica" pitchFamily="34" charset="0"/>
                <a:ea typeface="MS PGothic" pitchFamily="34" charset="-128"/>
                <a:cs typeface="Helvetica" pitchFamily="34" charset="0"/>
              </a:rPr>
              <a:t>US$30 mil</a:t>
            </a:r>
            <a:r>
              <a:rPr lang="hr-HR" sz="2200" dirty="0">
                <a:solidFill>
                  <a:srgbClr val="00338D"/>
                </a:solidFill>
                <a:latin typeface="Helvetica" pitchFamily="34" charset="0"/>
                <a:ea typeface="MS PGothic" pitchFamily="34" charset="-128"/>
                <a:cs typeface="Helvetica" pitchFamily="34" charset="0"/>
              </a:rPr>
              <a:t>.</a:t>
            </a:r>
            <a:r>
              <a:rPr lang="en-US" sz="2200" dirty="0">
                <a:solidFill>
                  <a:srgbClr val="00338D"/>
                </a:solidFill>
                <a:latin typeface="Helvetica" pitchFamily="34" charset="0"/>
                <a:ea typeface="MS PGothic" pitchFamily="34" charset="-128"/>
                <a:cs typeface="Helvetica" pitchFamily="34" charset="0"/>
              </a:rPr>
              <a:t> </a:t>
            </a:r>
            <a:r>
              <a:rPr lang="hr-HR" sz="2200" dirty="0">
                <a:solidFill>
                  <a:srgbClr val="00338D"/>
                </a:solidFill>
                <a:latin typeface="Helvetica" pitchFamily="34" charset="0"/>
                <a:ea typeface="MS PGothic" pitchFamily="34" charset="-128"/>
                <a:cs typeface="Helvetica" pitchFamily="34" charset="0"/>
              </a:rPr>
              <a:t>za vakcinaciju protiv ospica do</a:t>
            </a:r>
            <a:r>
              <a:rPr lang="en-US" sz="2200" dirty="0">
                <a:solidFill>
                  <a:srgbClr val="00338D"/>
                </a:solidFill>
                <a:latin typeface="Helvetica" pitchFamily="34" charset="0"/>
                <a:ea typeface="MS PGothic" pitchFamily="34" charset="-128"/>
                <a:cs typeface="Helvetica" pitchFamily="34" charset="0"/>
              </a:rPr>
              <a:t> 2017</a:t>
            </a:r>
            <a:r>
              <a:rPr lang="hr-HR" sz="2200" dirty="0">
                <a:solidFill>
                  <a:srgbClr val="00338D"/>
                </a:solidFill>
                <a:latin typeface="Helvetica" pitchFamily="34" charset="0"/>
                <a:ea typeface="MS PGothic" pitchFamily="34" charset="-128"/>
                <a:cs typeface="Helvetica" pitchFamily="34" charset="0"/>
              </a:rPr>
              <a:t>.</a:t>
            </a:r>
            <a:endParaRPr lang="en-US" sz="2200" dirty="0">
              <a:solidFill>
                <a:srgbClr val="00338D"/>
              </a:solidFill>
              <a:latin typeface="Helvetica" pitchFamily="34" charset="0"/>
              <a:ea typeface="MS PGothic" pitchFamily="34" charset="-128"/>
              <a:cs typeface="Helvetica" pitchFamily="34" charset="0"/>
            </a:endParaRPr>
          </a:p>
        </p:txBody>
      </p:sp>
    </p:spTree>
    <p:extLst>
      <p:ext uri="{BB962C8B-B14F-4D97-AF65-F5344CB8AC3E}">
        <p14:creationId xmlns:p14="http://schemas.microsoft.com/office/powerpoint/2010/main" val="802834870"/>
      </p:ext>
    </p:extLst>
  </p:cSld>
  <p:clrMapOvr>
    <a:masterClrMapping/>
  </p:clrMapOvr>
</p:sld>
</file>

<file path=ppt/theme/theme1.xml><?xml version="1.0" encoding="utf-8"?>
<a:theme xmlns:a="http://schemas.openxmlformats.org/drawingml/2006/main" name="LCIF_2016_Templat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CIF_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LCIF_2016_Template_2</Template>
  <TotalTime>86</TotalTime>
  <Words>1997</Words>
  <Application>Microsoft Office PowerPoint</Application>
  <PresentationFormat>Prikaz na zaslonu (4:3)</PresentationFormat>
  <Paragraphs>186</Paragraphs>
  <Slides>17</Slides>
  <Notes>14</Notes>
  <HiddenSlides>0</HiddenSlides>
  <MMClips>0</MMClips>
  <ScaleCrop>false</ScaleCrop>
  <HeadingPairs>
    <vt:vector size="6" baseType="variant">
      <vt:variant>
        <vt:lpstr>Korišteni fontovi</vt:lpstr>
      </vt:variant>
      <vt:variant>
        <vt:i4>8</vt:i4>
      </vt:variant>
      <vt:variant>
        <vt:lpstr>Tema</vt:lpstr>
      </vt:variant>
      <vt:variant>
        <vt:i4>2</vt:i4>
      </vt:variant>
      <vt:variant>
        <vt:lpstr>Naslovi slajdova</vt:lpstr>
      </vt:variant>
      <vt:variant>
        <vt:i4>17</vt:i4>
      </vt:variant>
    </vt:vector>
  </HeadingPairs>
  <TitlesOfParts>
    <vt:vector size="27" baseType="lpstr">
      <vt:lpstr>ＭＳ Ｐゴシック</vt:lpstr>
      <vt:lpstr>ＭＳ Ｐゴシック</vt:lpstr>
      <vt:lpstr>Arial</vt:lpstr>
      <vt:lpstr>Calibri</vt:lpstr>
      <vt:lpstr>Candara</vt:lpstr>
      <vt:lpstr>Helvetica</vt:lpstr>
      <vt:lpstr>Wingdings</vt:lpstr>
      <vt:lpstr>ヒラギノ角ゴ Pro W3</vt:lpstr>
      <vt:lpstr>LCIF_2016_Template_2</vt:lpstr>
      <vt:lpstr>LCIF_2016_Template</vt:lpstr>
      <vt:lpstr>Naš Fond</vt:lpstr>
      <vt:lpstr>Što Vam pada na pamet kad mislite na LCIF?</vt:lpstr>
      <vt:lpstr>Ukratko o LCIF-u</vt:lpstr>
      <vt:lpstr>PowerPoint prezentacija</vt:lpstr>
      <vt:lpstr>Pružanje pomoći kod prirodnih katastrofa</vt:lpstr>
      <vt:lpstr>Očuvanje vida</vt:lpstr>
      <vt:lpstr>Podrška mladima</vt:lpstr>
      <vt:lpstr>Zadovoljavanje humanitarnih potreba</vt:lpstr>
      <vt:lpstr>One Shot, One Life: Inicijativa Lionsa protiv ospica</vt:lpstr>
      <vt:lpstr>Grant-ovi</vt:lpstr>
      <vt:lpstr>Kako LCIF pomaže Lionsima? </vt:lpstr>
      <vt:lpstr>Vrste Grantova</vt:lpstr>
      <vt:lpstr>Naš utjecaj</vt:lpstr>
      <vt:lpstr>Zašto bi Lionsi podupirali LCIF?</vt:lpstr>
      <vt:lpstr>Obogaćivanje života</vt:lpstr>
      <vt:lpstr>Pitanja i Odgvori</vt:lpstr>
      <vt:lpstr>PowerPoint prezentacija</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Foundation</dc:title>
  <dc:creator>Rotolo, Cassandra</dc:creator>
  <cp:lastModifiedBy>Dražen Melčić</cp:lastModifiedBy>
  <cp:revision>11</cp:revision>
  <cp:lastPrinted>2015-09-21T17:48:42Z</cp:lastPrinted>
  <dcterms:created xsi:type="dcterms:W3CDTF">2016-09-12T15:51:27Z</dcterms:created>
  <dcterms:modified xsi:type="dcterms:W3CDTF">2017-03-02T18:36:08Z</dcterms:modified>
</cp:coreProperties>
</file>